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Lst>
  <p:notesMasterIdLst>
    <p:notesMasterId r:id="rId55"/>
  </p:notesMasterIdLst>
  <p:sldIdLst>
    <p:sldId id="256" r:id="rId4"/>
    <p:sldId id="257" r:id="rId5"/>
    <p:sldId id="258" r:id="rId6"/>
    <p:sldId id="259" r:id="rId7"/>
    <p:sldId id="305" r:id="rId8"/>
    <p:sldId id="261" r:id="rId9"/>
    <p:sldId id="260" r:id="rId10"/>
    <p:sldId id="262" r:id="rId11"/>
    <p:sldId id="263" r:id="rId12"/>
    <p:sldId id="270" r:id="rId13"/>
    <p:sldId id="271" r:id="rId14"/>
    <p:sldId id="272" r:id="rId15"/>
    <p:sldId id="273" r:id="rId16"/>
    <p:sldId id="274" r:id="rId17"/>
    <p:sldId id="275" r:id="rId18"/>
    <p:sldId id="276" r:id="rId19"/>
    <p:sldId id="277" r:id="rId20"/>
    <p:sldId id="264" r:id="rId21"/>
    <p:sldId id="278" r:id="rId22"/>
    <p:sldId id="279" r:id="rId23"/>
    <p:sldId id="280" r:id="rId24"/>
    <p:sldId id="281" r:id="rId25"/>
    <p:sldId id="282" r:id="rId26"/>
    <p:sldId id="283" r:id="rId27"/>
    <p:sldId id="284" r:id="rId28"/>
    <p:sldId id="285" r:id="rId29"/>
    <p:sldId id="286" r:id="rId30"/>
    <p:sldId id="265" r:id="rId31"/>
    <p:sldId id="287" r:id="rId32"/>
    <p:sldId id="288" r:id="rId33"/>
    <p:sldId id="266" r:id="rId34"/>
    <p:sldId id="289" r:id="rId35"/>
    <p:sldId id="290" r:id="rId36"/>
    <p:sldId id="267" r:id="rId37"/>
    <p:sldId id="291" r:id="rId38"/>
    <p:sldId id="292" r:id="rId39"/>
    <p:sldId id="293" r:id="rId40"/>
    <p:sldId id="294" r:id="rId41"/>
    <p:sldId id="295" r:id="rId42"/>
    <p:sldId id="296" r:id="rId43"/>
    <p:sldId id="297" r:id="rId44"/>
    <p:sldId id="298" r:id="rId45"/>
    <p:sldId id="268" r:id="rId46"/>
    <p:sldId id="299" r:id="rId47"/>
    <p:sldId id="300" r:id="rId48"/>
    <p:sldId id="301" r:id="rId49"/>
    <p:sldId id="302" r:id="rId50"/>
    <p:sldId id="303" r:id="rId51"/>
    <p:sldId id="304" r:id="rId52"/>
    <p:sldId id="269" r:id="rId53"/>
    <p:sldId id="30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00"/>
    <p:restoredTop sz="94231"/>
  </p:normalViewPr>
  <p:slideViewPr>
    <p:cSldViewPr snapToGrid="0" snapToObjects="1">
      <p:cViewPr varScale="1">
        <p:scale>
          <a:sx n="94" d="100"/>
          <a:sy n="94" d="100"/>
        </p:scale>
        <p:origin x="232" y="1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C1DD3-82FE-1246-A10F-3AEC3E568CA2}" type="datetimeFigureOut">
              <a:rPr lang="en-US" smtClean="0"/>
              <a:t>4/5/17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F8CB7-13CD-2E4C-9225-D6164CE03C41}" type="slidenum">
              <a:rPr lang="en-US" smtClean="0"/>
              <a:t>‹#›</a:t>
            </a:fld>
            <a:endParaRPr lang="en-US"/>
          </a:p>
        </p:txBody>
      </p:sp>
    </p:spTree>
    <p:extLst>
      <p:ext uri="{BB962C8B-B14F-4D97-AF65-F5344CB8AC3E}">
        <p14:creationId xmlns:p14="http://schemas.microsoft.com/office/powerpoint/2010/main" val="17738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145645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45548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http://www.ginktage.com/2011/03/using-implicit-method-group-conversion-in-c/</a:t>
            </a:r>
          </a:p>
        </p:txBody>
      </p:sp>
      <p:sp>
        <p:nvSpPr>
          <p:cNvPr id="4" name="Slide Number Placeholder 3"/>
          <p:cNvSpPr>
            <a:spLocks noGrp="1"/>
          </p:cNvSpPr>
          <p:nvPr>
            <p:ph type="sldNum" sz="quarter" idx="10"/>
          </p:nvPr>
        </p:nvSpPr>
        <p:spPr/>
        <p:txBody>
          <a:bodyPr/>
          <a:lstStyle/>
          <a:p>
            <a:fld id="{F0172297-CB20-4A8A-BE99-356336DC47C4}" type="slidenum">
              <a:rPr lang="en-US" smtClean="0"/>
              <a:t>16</a:t>
            </a:fld>
            <a:endParaRPr lang="en-US"/>
          </a:p>
        </p:txBody>
      </p:sp>
    </p:spTree>
    <p:extLst>
      <p:ext uri="{BB962C8B-B14F-4D97-AF65-F5344CB8AC3E}">
        <p14:creationId xmlns:p14="http://schemas.microsoft.com/office/powerpoint/2010/main" val="3020351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https://msdn.microsoft.com/en-us/library/bb384061.aspx</a:t>
            </a:r>
          </a:p>
        </p:txBody>
      </p:sp>
      <p:sp>
        <p:nvSpPr>
          <p:cNvPr id="4" name="Slide Number Placeholder 3"/>
          <p:cNvSpPr>
            <a:spLocks noGrp="1"/>
          </p:cNvSpPr>
          <p:nvPr>
            <p:ph type="sldNum" sz="quarter" idx="10"/>
          </p:nvPr>
        </p:nvSpPr>
        <p:spPr/>
        <p:txBody>
          <a:bodyPr/>
          <a:lstStyle/>
          <a:p>
            <a:fld id="{F0172297-CB20-4A8A-BE99-356336DC47C4}" type="slidenum">
              <a:rPr lang="en-US" smtClean="0"/>
              <a:t>19</a:t>
            </a:fld>
            <a:endParaRPr lang="en-US"/>
          </a:p>
        </p:txBody>
      </p:sp>
    </p:spTree>
    <p:extLst>
      <p:ext uri="{BB962C8B-B14F-4D97-AF65-F5344CB8AC3E}">
        <p14:creationId xmlns:p14="http://schemas.microsoft.com/office/powerpoint/2010/main" val="183947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https://msdn.microsoft.com/en-us/library/bb384062.aspx</a:t>
            </a:r>
          </a:p>
        </p:txBody>
      </p:sp>
      <p:sp>
        <p:nvSpPr>
          <p:cNvPr id="4" name="Slide Number Placeholder 3"/>
          <p:cNvSpPr>
            <a:spLocks noGrp="1"/>
          </p:cNvSpPr>
          <p:nvPr>
            <p:ph type="sldNum" sz="quarter" idx="10"/>
          </p:nvPr>
        </p:nvSpPr>
        <p:spPr/>
        <p:txBody>
          <a:bodyPr/>
          <a:lstStyle/>
          <a:p>
            <a:fld id="{F0172297-CB20-4A8A-BE99-356336DC47C4}" type="slidenum">
              <a:rPr lang="en-US" smtClean="0"/>
              <a:t>20</a:t>
            </a:fld>
            <a:endParaRPr lang="en-US"/>
          </a:p>
        </p:txBody>
      </p:sp>
    </p:spTree>
    <p:extLst>
      <p:ext uri="{BB962C8B-B14F-4D97-AF65-F5344CB8AC3E}">
        <p14:creationId xmlns:p14="http://schemas.microsoft.com/office/powerpoint/2010/main" val="115713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fld id="{E74353ED-ACB2-44BF-A903-985B0AF962B7}" type="datetime1">
              <a:rPr lang="en-US" smtClean="0"/>
              <a:t>4/5/17</a:t>
            </a:fld>
            <a:endParaRPr lang="en-U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59692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99927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309703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1840705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6267" y="990600"/>
            <a:ext cx="6519333" cy="3649133"/>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5266267" y="4978400"/>
            <a:ext cx="6519333" cy="558801"/>
          </a:xfrm>
          <a:noFill/>
          <a:ln>
            <a:noFill/>
          </a:ln>
        </p:spPr>
        <p:txBody>
          <a:bodyPr/>
          <a:lstStyle>
            <a:lvl1pPr marL="0" indent="0">
              <a:lnSpc>
                <a:spcPct val="70000"/>
              </a:lnSpc>
              <a:buNone/>
              <a:defRPr sz="3733" b="1" i="0">
                <a:ln>
                  <a:noFill/>
                </a:ln>
                <a:solidFill>
                  <a:srgbClr val="8C8A8E"/>
                </a:solidFill>
                <a:latin typeface="Helvetica"/>
                <a:cs typeface="Helvetica"/>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smtClean="0"/>
              <a:t>Name Goes Here</a:t>
            </a:r>
          </a:p>
        </p:txBody>
      </p:sp>
      <p:cxnSp>
        <p:nvCxnSpPr>
          <p:cNvPr id="8" name="Straight Connector 7"/>
          <p:cNvCxnSpPr/>
          <p:nvPr userDrawn="1"/>
        </p:nvCxnSpPr>
        <p:spPr>
          <a:xfrm>
            <a:off x="4792133"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5266267" y="5537201"/>
            <a:ext cx="6519333" cy="558801"/>
          </a:xfrm>
          <a:noFill/>
          <a:ln>
            <a:noFill/>
          </a:ln>
        </p:spPr>
        <p:txBody>
          <a:bodyPr/>
          <a:lstStyle>
            <a:lvl1pPr marL="0" indent="0">
              <a:lnSpc>
                <a:spcPct val="70000"/>
              </a:lnSpc>
              <a:buNone/>
              <a:defRPr sz="3733" b="0" i="0" baseline="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smtClean="0"/>
              <a:t>Presenter Title</a:t>
            </a:r>
          </a:p>
        </p:txBody>
      </p:sp>
      <p:sp>
        <p:nvSpPr>
          <p:cNvPr id="11" name="Content Placeholder 3"/>
          <p:cNvSpPr>
            <a:spLocks noGrp="1"/>
          </p:cNvSpPr>
          <p:nvPr>
            <p:ph sz="half" idx="11" hasCustomPrompt="1"/>
          </p:nvPr>
        </p:nvSpPr>
        <p:spPr>
          <a:xfrm>
            <a:off x="5266267" y="6096002"/>
            <a:ext cx="6519333" cy="558801"/>
          </a:xfrm>
          <a:noFill/>
          <a:ln>
            <a:noFill/>
          </a:ln>
        </p:spPr>
        <p:txBody>
          <a:bodyPr/>
          <a:lstStyle>
            <a:lvl1pPr marL="0" indent="0">
              <a:lnSpc>
                <a:spcPct val="70000"/>
              </a:lnSpc>
              <a:buNone/>
              <a:defRPr sz="3733" b="0" i="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smtClean="0"/>
              <a:t>Presenter Contact</a:t>
            </a:r>
          </a:p>
        </p:txBody>
      </p:sp>
      <p:pic>
        <p:nvPicPr>
          <p:cNvPr id="3" name="Picture 2" descr="xamarin-horizontal-blue@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267" y="2905903"/>
            <a:ext cx="4318000" cy="1046195"/>
          </a:xfrm>
          <a:prstGeom prst="rect">
            <a:avLst/>
          </a:prstGeom>
        </p:spPr>
      </p:pic>
    </p:spTree>
    <p:extLst>
      <p:ext uri="{BB962C8B-B14F-4D97-AF65-F5344CB8AC3E}">
        <p14:creationId xmlns:p14="http://schemas.microsoft.com/office/powerpoint/2010/main" val="5299919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7DBD45-412E-E148-8E08-C4CC6D197217}" type="datetimeFigureOut">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7DBD45-412E-E148-8E08-C4CC6D197217}" type="datetimeFigureOut">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DBD45-412E-E148-8E08-C4CC6D197217}" type="datetimeFigureOut">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1552957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24933" y="4809067"/>
            <a:ext cx="11260667" cy="1278467"/>
          </a:xfrm>
        </p:spPr>
        <p:txBody>
          <a:bodyPr/>
          <a:lstStyle>
            <a:lvl1pPr algn="l">
              <a:defRPr b="0" i="0">
                <a:solidFill>
                  <a:srgbClr val="3186C7"/>
                </a:solidFill>
                <a:latin typeface="Helvetica Light"/>
                <a:cs typeface="Helvetica Light"/>
              </a:defRPr>
            </a:lvl1pPr>
          </a:lstStyle>
          <a:p>
            <a:r>
              <a:rPr lang="en-US" dirty="0"/>
              <a:t>Title Goes Here</a:t>
            </a:r>
          </a:p>
        </p:txBody>
      </p:sp>
      <p:pic>
        <p:nvPicPr>
          <p:cNvPr id="4" name="Picture 3"/>
          <p:cNvPicPr>
            <a:picLocks noChangeAspect="1"/>
          </p:cNvPicPr>
          <p:nvPr userDrawn="1"/>
        </p:nvPicPr>
        <p:blipFill>
          <a:blip r:embed="rId2"/>
          <a:stretch>
            <a:fillRect/>
          </a:stretch>
        </p:blipFill>
        <p:spPr>
          <a:xfrm>
            <a:off x="9838267" y="279846"/>
            <a:ext cx="1845733" cy="447197"/>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7DBD45-412E-E148-8E08-C4CC6D197217}" type="datetimeFigureOut">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44036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7DBD45-412E-E148-8E08-C4CC6D197217}" type="datetimeFigureOut">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DBD45-412E-E148-8E08-C4CC6D197217}" type="datetimeFigureOut">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7DBD45-412E-E148-8E08-C4CC6D197217}"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CB5F04-E26C-D341-BFBC-957B186B564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139133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7DBD45-412E-E148-8E08-C4CC6D197217}" type="datetimeFigureOut">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18602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7DBD45-412E-E148-8E08-C4CC6D197217}" type="datetimeFigureOut">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201646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DBD45-412E-E148-8E08-C4CC6D197217}" type="datetimeFigureOut">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1230358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51628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7DBD45-412E-E148-8E08-C4CC6D197217}"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CB5F04-E26C-D341-BFBC-957B186B5648}" type="slidenum">
              <a:rPr lang="en-US" smtClean="0"/>
              <a:t>‹#›</a:t>
            </a:fld>
            <a:endParaRPr lang="en-US"/>
          </a:p>
        </p:txBody>
      </p:sp>
    </p:spTree>
    <p:extLst>
      <p:ext uri="{BB962C8B-B14F-4D97-AF65-F5344CB8AC3E}">
        <p14:creationId xmlns:p14="http://schemas.microsoft.com/office/powerpoint/2010/main" val="1300110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7DBD45-412E-E148-8E08-C4CC6D197217}" type="datetimeFigureOut">
              <a:rPr lang="en-US" smtClean="0"/>
              <a:t>4/5/17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B5F04-E26C-D341-BFBC-957B186B5648}" type="slidenum">
              <a:rPr lang="en-US" smtClean="0"/>
              <a:t>‹#›</a:t>
            </a:fld>
            <a:endParaRPr lang="en-US"/>
          </a:p>
        </p:txBody>
      </p:sp>
    </p:spTree>
    <p:extLst>
      <p:ext uri="{BB962C8B-B14F-4D97-AF65-F5344CB8AC3E}">
        <p14:creationId xmlns:p14="http://schemas.microsoft.com/office/powerpoint/2010/main" val="600465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7DBD45-412E-E148-8E08-C4CC6D197217}" type="datetimeFigureOut">
              <a:rPr lang="en-US" smtClean="0"/>
              <a:t>4/5/17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B5F04-E26C-D341-BFBC-957B186B5648}" type="slidenum">
              <a:rPr lang="en-US" smtClean="0"/>
              <a:t>‹#›</a:t>
            </a:fld>
            <a:endParaRPr lang="en-US"/>
          </a:p>
        </p:txBody>
      </p:sp>
    </p:spTree>
    <p:extLst>
      <p:ext uri="{BB962C8B-B14F-4D97-AF65-F5344CB8AC3E}">
        <p14:creationId xmlns:p14="http://schemas.microsoft.com/office/powerpoint/2010/main" val="355603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7DBD45-412E-E148-8E08-C4CC6D197217}" type="datetimeFigureOut">
              <a:rPr lang="en-US" smtClean="0"/>
              <a:t>4/5/17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B5F04-E26C-D341-BFBC-957B186B5648}" type="slidenum">
              <a:rPr lang="en-US" smtClean="0"/>
              <a:t>‹#›</a:t>
            </a:fld>
            <a:endParaRPr lang="en-US"/>
          </a:p>
        </p:txBody>
      </p:sp>
    </p:spTree>
    <p:extLst>
      <p:ext uri="{BB962C8B-B14F-4D97-AF65-F5344CB8AC3E}">
        <p14:creationId xmlns:p14="http://schemas.microsoft.com/office/powerpoint/2010/main" val="31831244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hyperlink" Target="mailto:sean.Sparkman@gmail.com" TargetMode="External"/><Relationship Id="rId6" Type="http://schemas.openxmlformats.org/officeDocument/2006/relationships/hyperlink" Target="https://twitter.com/seansparkman" TargetMode="External"/><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s://twitter.com/iinteractiv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pn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2.png"/><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3.png"/><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5.png"/><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publicdomainpictures.net/pictures/60000/nahled/pencil-1376411613cxl.jpg"/>
          <p:cNvPicPr>
            <a:picLocks noChangeAspect="1" noChangeArrowheads="1"/>
          </p:cNvPicPr>
          <p:nvPr/>
        </p:nvPicPr>
        <p:blipFill rotWithShape="1">
          <a:blip r:embed="rId2">
            <a:extLst>
              <a:ext uri="{28A0092B-C50C-407E-A947-70E740481C1C}">
                <a14:useLocalDpi xmlns:a14="http://schemas.microsoft.com/office/drawing/2010/main" val="0"/>
              </a:ext>
            </a:extLst>
          </a:blip>
          <a:srcRect t="19329" b="56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2188824" cy="2077327"/>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26832"/>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48927"/>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30688" y="4337523"/>
            <a:ext cx="10918056" cy="1327380"/>
          </a:xfrm>
        </p:spPr>
        <p:txBody>
          <a:bodyPr/>
          <a:lstStyle/>
          <a:p>
            <a:r>
              <a:rPr lang="en-US" dirty="0"/>
              <a:t>Sharpen</a:t>
            </a:r>
            <a:r>
              <a:rPr lang="en-US"/>
              <a:t> Your C# Skills</a:t>
            </a:r>
          </a:p>
        </p:txBody>
      </p:sp>
      <p:sp>
        <p:nvSpPr>
          <p:cNvPr id="3" name="Subtitle 2"/>
          <p:cNvSpPr>
            <a:spLocks noGrp="1"/>
          </p:cNvSpPr>
          <p:nvPr>
            <p:ph type="subTitle" idx="1"/>
          </p:nvPr>
        </p:nvSpPr>
        <p:spPr>
          <a:xfrm>
            <a:off x="630688" y="5750937"/>
            <a:ext cx="10918056" cy="468888"/>
          </a:xfrm>
        </p:spPr>
        <p:txBody>
          <a:bodyPr/>
          <a:lstStyle/>
          <a:p>
            <a:r>
              <a:rPr lang="en-US">
                <a:solidFill>
                  <a:schemeClr val="tx1">
                    <a:lumMod val="65000"/>
                    <a:lumOff val="35000"/>
                  </a:schemeClr>
                </a:solidFill>
              </a:rPr>
              <a:t>Sean</a:t>
            </a:r>
            <a:r>
              <a:rPr lang="en-US">
                <a:solidFill>
                  <a:schemeClr val="tx1">
                    <a:lumMod val="65000"/>
                    <a:lumOff val="35000"/>
                  </a:schemeClr>
                </a:solidFill>
              </a:rPr>
              <a:t> Sparkman</a:t>
            </a:r>
            <a:endParaRPr lang="en-US"/>
          </a:p>
        </p:txBody>
      </p:sp>
    </p:spTree>
    <p:extLst>
      <p:ext uri="{BB962C8B-B14F-4D97-AF65-F5344CB8AC3E}">
        <p14:creationId xmlns:p14="http://schemas.microsoft.com/office/powerpoint/2010/main" val="80776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Generics</a:t>
            </a:r>
          </a:p>
        </p:txBody>
      </p:sp>
      <p:sp>
        <p:nvSpPr>
          <p:cNvPr id="3" name="Content Placeholder 2"/>
          <p:cNvSpPr>
            <a:spLocks noGrp="1"/>
          </p:cNvSpPr>
          <p:nvPr>
            <p:ph sz="half" idx="1"/>
          </p:nvPr>
        </p:nvSpPr>
        <p:spPr>
          <a:xfrm>
            <a:off x="838200" y="1825625"/>
            <a:ext cx="6853518" cy="4351338"/>
          </a:xfrm>
        </p:spPr>
        <p:txBody>
          <a:bodyPr/>
          <a:lstStyle/>
          <a:p>
            <a:r>
              <a:rPr lang="en-US" dirty="0" smtClean="0"/>
              <a:t>Allow typing of classes and methods</a:t>
            </a:r>
          </a:p>
          <a:p>
            <a:r>
              <a:rPr lang="en-US" dirty="0" smtClean="0"/>
              <a:t>Remove the need for casting</a:t>
            </a:r>
          </a:p>
          <a:p>
            <a:r>
              <a:rPr lang="en-US" dirty="0" smtClean="0"/>
              <a:t>More efficient</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35857" y="3592220"/>
            <a:ext cx="5913708" cy="93374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147" y="4835711"/>
            <a:ext cx="7734300" cy="1651000"/>
          </a:xfrm>
          <a:prstGeom prst="rect">
            <a:avLst/>
          </a:prstGeom>
        </p:spPr>
      </p:pic>
    </p:spTree>
    <p:extLst>
      <p:ext uri="{BB962C8B-B14F-4D97-AF65-F5344CB8AC3E}">
        <p14:creationId xmlns:p14="http://schemas.microsoft.com/office/powerpoint/2010/main" val="2874972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Types</a:t>
            </a:r>
          </a:p>
        </p:txBody>
      </p:sp>
      <p:sp>
        <p:nvSpPr>
          <p:cNvPr id="3" name="Content Placeholder 2"/>
          <p:cNvSpPr>
            <a:spLocks noGrp="1"/>
          </p:cNvSpPr>
          <p:nvPr>
            <p:ph sz="half" idx="1"/>
          </p:nvPr>
        </p:nvSpPr>
        <p:spPr/>
        <p:txBody>
          <a:bodyPr/>
          <a:lstStyle/>
          <a:p>
            <a:r>
              <a:rPr lang="en-US" dirty="0" smtClean="0"/>
              <a:t>Allows you to split classes over multiple files</a:t>
            </a:r>
          </a:p>
          <a:p>
            <a:r>
              <a:rPr lang="en-US" dirty="0" smtClean="0"/>
              <a:t>Separate generated code from user code</a:t>
            </a:r>
          </a:p>
          <a:p>
            <a:r>
              <a:rPr lang="en-US" dirty="0" smtClean="0"/>
              <a:t>Examples:</a:t>
            </a:r>
          </a:p>
          <a:p>
            <a:pPr lvl="1"/>
            <a:r>
              <a:rPr lang="en-US" dirty="0" smtClean="0"/>
              <a:t>Web Forms Code Behind</a:t>
            </a:r>
          </a:p>
          <a:p>
            <a:pPr lvl="1"/>
            <a:r>
              <a:rPr lang="en-US" dirty="0" smtClean="0"/>
              <a:t>XAML Code Behind</a:t>
            </a:r>
          </a:p>
          <a:p>
            <a:pPr lvl="1"/>
            <a:r>
              <a:rPr lang="en-US" dirty="0" smtClean="0"/>
              <a:t>MVC OWIN Startup Classes</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7071" y="3798094"/>
            <a:ext cx="4130420" cy="236024"/>
          </a:xfrm>
        </p:spPr>
      </p:pic>
    </p:spTree>
    <p:extLst>
      <p:ext uri="{BB962C8B-B14F-4D97-AF65-F5344CB8AC3E}">
        <p14:creationId xmlns:p14="http://schemas.microsoft.com/office/powerpoint/2010/main" val="670825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Methods</a:t>
            </a:r>
          </a:p>
        </p:txBody>
      </p:sp>
      <p:sp>
        <p:nvSpPr>
          <p:cNvPr id="3" name="Content Placeholder 2"/>
          <p:cNvSpPr>
            <a:spLocks noGrp="1"/>
          </p:cNvSpPr>
          <p:nvPr>
            <p:ph sz="half" idx="1"/>
          </p:nvPr>
        </p:nvSpPr>
        <p:spPr>
          <a:xfrm>
            <a:off x="838200" y="1825625"/>
            <a:ext cx="10420350" cy="4351338"/>
          </a:xfrm>
        </p:spPr>
        <p:txBody>
          <a:bodyPr/>
          <a:lstStyle/>
          <a:p>
            <a:r>
              <a:rPr lang="en-US" dirty="0"/>
              <a:t>Before 2.0, the only way to use delegates was named functions</a:t>
            </a:r>
          </a:p>
          <a:p>
            <a:r>
              <a:rPr lang="en-US" dirty="0"/>
              <a:t>Later supersede by Lambda Expressions in 3.0</a:t>
            </a:r>
          </a:p>
          <a:p>
            <a:r>
              <a:rPr lang="en-US" dirty="0"/>
              <a:t>Can omit the parameter list unlike Lambda Expressions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559" y="4487583"/>
            <a:ext cx="8509000" cy="482600"/>
          </a:xfrm>
          <a:prstGeom prst="rect">
            <a:avLst/>
          </a:prstGeom>
        </p:spPr>
      </p:pic>
    </p:spTree>
    <p:extLst>
      <p:ext uri="{BB962C8B-B14F-4D97-AF65-F5344CB8AC3E}">
        <p14:creationId xmlns:p14="http://schemas.microsoft.com/office/powerpoint/2010/main" val="1012306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p>
        </p:txBody>
      </p:sp>
      <p:sp>
        <p:nvSpPr>
          <p:cNvPr id="3" name="Content Placeholder 2"/>
          <p:cNvSpPr>
            <a:spLocks noGrp="1"/>
          </p:cNvSpPr>
          <p:nvPr>
            <p:ph sz="half" idx="1"/>
          </p:nvPr>
        </p:nvSpPr>
        <p:spPr>
          <a:xfrm>
            <a:off x="838200" y="1825625"/>
            <a:ext cx="10515600" cy="4351338"/>
          </a:xfrm>
        </p:spPr>
        <p:txBody>
          <a:bodyPr/>
          <a:lstStyle/>
          <a:p>
            <a:r>
              <a:rPr lang="en-US" dirty="0"/>
              <a:t>Better known for </a:t>
            </a:r>
            <a:r>
              <a:rPr lang="en-US" dirty="0" err="1"/>
              <a:t>foreach</a:t>
            </a:r>
            <a:r>
              <a:rPr lang="en-US" dirty="0"/>
              <a:t> keyword</a:t>
            </a:r>
          </a:p>
          <a:p>
            <a:r>
              <a:rPr lang="en-US" dirty="0"/>
              <a:t>yield keyword is the better part of this improvement</a:t>
            </a:r>
          </a:p>
          <a:p>
            <a:r>
              <a:rPr lang="en-US" dirty="0"/>
              <a:t>Remembers where you last left off</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67636" y="3401007"/>
            <a:ext cx="5181600" cy="3047302"/>
          </a:xfrm>
        </p:spPr>
      </p:pic>
    </p:spTree>
    <p:extLst>
      <p:ext uri="{BB962C8B-B14F-4D97-AF65-F5344CB8AC3E}">
        <p14:creationId xmlns:p14="http://schemas.microsoft.com/office/powerpoint/2010/main" val="272093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Nullable Types</a:t>
            </a:r>
          </a:p>
        </p:txBody>
      </p:sp>
      <p:sp>
        <p:nvSpPr>
          <p:cNvPr id="3" name="Content Placeholder 2"/>
          <p:cNvSpPr>
            <a:spLocks noGrp="1"/>
          </p:cNvSpPr>
          <p:nvPr>
            <p:ph sz="half" idx="1"/>
          </p:nvPr>
        </p:nvSpPr>
        <p:spPr>
          <a:xfrm>
            <a:off x="838199" y="1825625"/>
            <a:ext cx="10753165" cy="4351338"/>
          </a:xfrm>
        </p:spPr>
        <p:txBody>
          <a:bodyPr/>
          <a:lstStyle/>
          <a:p>
            <a:r>
              <a:rPr lang="en-US" dirty="0"/>
              <a:t>Allows value types to be null</a:t>
            </a:r>
          </a:p>
          <a:p>
            <a:r>
              <a:rPr lang="en-US" dirty="0"/>
              <a:t>Useful with optional parameters and the default value is valid (i.e. 0)</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02050" y="4599688"/>
            <a:ext cx="4787900" cy="381000"/>
          </a:xfrm>
        </p:spPr>
      </p:pic>
    </p:spTree>
    <p:extLst>
      <p:ext uri="{BB962C8B-B14F-4D97-AF65-F5344CB8AC3E}">
        <p14:creationId xmlns:p14="http://schemas.microsoft.com/office/powerpoint/2010/main" val="4260063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Getter/Setter Separate Accessibility</a:t>
            </a:r>
          </a:p>
        </p:txBody>
      </p:sp>
      <p:sp>
        <p:nvSpPr>
          <p:cNvPr id="3" name="Content Placeholder 2"/>
          <p:cNvSpPr>
            <a:spLocks noGrp="1"/>
          </p:cNvSpPr>
          <p:nvPr>
            <p:ph sz="half" idx="1"/>
          </p:nvPr>
        </p:nvSpPr>
        <p:spPr>
          <a:xfrm>
            <a:off x="838200" y="1825625"/>
            <a:ext cx="10896600" cy="4351338"/>
          </a:xfrm>
        </p:spPr>
        <p:txBody>
          <a:bodyPr/>
          <a:lstStyle/>
          <a:p>
            <a:r>
              <a:rPr lang="en-US" dirty="0"/>
              <a:t>Allows for private or protected setters or getters when the other is public</a:t>
            </a:r>
          </a:p>
          <a:p>
            <a:r>
              <a:rPr lang="en-US" dirty="0"/>
              <a:t>Useful immutable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05200" y="4431697"/>
            <a:ext cx="5181600" cy="1147287"/>
          </a:xfrm>
        </p:spPr>
      </p:pic>
    </p:spTree>
    <p:extLst>
      <p:ext uri="{BB962C8B-B14F-4D97-AF65-F5344CB8AC3E}">
        <p14:creationId xmlns:p14="http://schemas.microsoft.com/office/powerpoint/2010/main" val="2320494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Group Conversions (delegates)</a:t>
            </a:r>
          </a:p>
        </p:txBody>
      </p:sp>
      <p:sp>
        <p:nvSpPr>
          <p:cNvPr id="3" name="Content Placeholder 2"/>
          <p:cNvSpPr>
            <a:spLocks noGrp="1"/>
          </p:cNvSpPr>
          <p:nvPr>
            <p:ph sz="half" idx="1"/>
          </p:nvPr>
        </p:nvSpPr>
        <p:spPr>
          <a:xfrm>
            <a:off x="838200" y="1825625"/>
            <a:ext cx="10515600" cy="4351338"/>
          </a:xfrm>
        </p:spPr>
        <p:txBody>
          <a:bodyPr/>
          <a:lstStyle/>
          <a:p>
            <a:r>
              <a:rPr lang="en-US" dirty="0" smtClean="0"/>
              <a:t>Made code simpler</a:t>
            </a:r>
          </a:p>
          <a:p>
            <a:r>
              <a:rPr lang="en-US" dirty="0" smtClean="0"/>
              <a:t>Pre-lambda</a:t>
            </a:r>
          </a:p>
          <a:p>
            <a:r>
              <a:rPr lang="en-US" dirty="0" smtClean="0"/>
              <a:t>Just pass the method instead of a delegate</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29000" y="4436073"/>
            <a:ext cx="5181600" cy="331713"/>
          </a:xfrm>
        </p:spPr>
      </p:pic>
    </p:spTree>
    <p:extLst>
      <p:ext uri="{BB962C8B-B14F-4D97-AF65-F5344CB8AC3E}">
        <p14:creationId xmlns:p14="http://schemas.microsoft.com/office/powerpoint/2010/main" val="209421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Classes</a:t>
            </a:r>
          </a:p>
        </p:txBody>
      </p:sp>
      <p:sp>
        <p:nvSpPr>
          <p:cNvPr id="3" name="Content Placeholder 2"/>
          <p:cNvSpPr>
            <a:spLocks noGrp="1"/>
          </p:cNvSpPr>
          <p:nvPr>
            <p:ph sz="half" idx="1"/>
          </p:nvPr>
        </p:nvSpPr>
        <p:spPr/>
        <p:txBody>
          <a:bodyPr/>
          <a:lstStyle/>
          <a:p>
            <a:r>
              <a:rPr lang="en-US" dirty="0"/>
              <a:t>Cannot be initialized</a:t>
            </a:r>
          </a:p>
          <a:p>
            <a:r>
              <a:rPr lang="en-US" dirty="0"/>
              <a:t>Great for Utility Classes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05200" y="3809890"/>
            <a:ext cx="5181600" cy="1763371"/>
          </a:xfrm>
        </p:spPr>
      </p:pic>
    </p:spTree>
    <p:extLst>
      <p:ext uri="{BB962C8B-B14F-4D97-AF65-F5344CB8AC3E}">
        <p14:creationId xmlns:p14="http://schemas.microsoft.com/office/powerpoint/2010/main" val="588776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3.0</a:t>
            </a:r>
          </a:p>
        </p:txBody>
      </p:sp>
      <p:sp>
        <p:nvSpPr>
          <p:cNvPr id="3" name="Content Placeholder 2"/>
          <p:cNvSpPr>
            <a:spLocks noGrp="1"/>
          </p:cNvSpPr>
          <p:nvPr>
            <p:ph sz="half" idx="1"/>
          </p:nvPr>
        </p:nvSpPr>
        <p:spPr/>
        <p:txBody>
          <a:bodyPr>
            <a:normAutofit lnSpcReduction="10000"/>
          </a:bodyPr>
          <a:lstStyle/>
          <a:p>
            <a:r>
              <a:rPr lang="en-US" dirty="0"/>
              <a:t>Implicitly typed local variables</a:t>
            </a:r>
          </a:p>
          <a:p>
            <a:r>
              <a:rPr lang="en-US" dirty="0"/>
              <a:t>Object and collection initializers</a:t>
            </a:r>
          </a:p>
          <a:p>
            <a:r>
              <a:rPr lang="en-US" dirty="0"/>
              <a:t>Auto-Implemented properties</a:t>
            </a:r>
          </a:p>
          <a:p>
            <a:r>
              <a:rPr lang="en-US" dirty="0"/>
              <a:t>Anonymous Types</a:t>
            </a:r>
          </a:p>
          <a:p>
            <a:r>
              <a:rPr lang="en-US" dirty="0"/>
              <a:t>Extension Methods</a:t>
            </a:r>
          </a:p>
          <a:p>
            <a:r>
              <a:rPr lang="en-US" dirty="0"/>
              <a:t>Query Expressions</a:t>
            </a:r>
          </a:p>
          <a:p>
            <a:r>
              <a:rPr lang="en-US" dirty="0"/>
              <a:t>Lambda Expressions</a:t>
            </a:r>
          </a:p>
          <a:p>
            <a:r>
              <a:rPr lang="en-US" dirty="0"/>
              <a:t>Expression Trees</a:t>
            </a:r>
          </a:p>
          <a:p>
            <a:r>
              <a:rPr lang="en-US" dirty="0"/>
              <a:t>Partial Methods</a:t>
            </a:r>
          </a:p>
        </p:txBody>
      </p:sp>
      <p:sp>
        <p:nvSpPr>
          <p:cNvPr id="4" name="Content Placeholder 3"/>
          <p:cNvSpPr>
            <a:spLocks noGrp="1"/>
          </p:cNvSpPr>
          <p:nvPr>
            <p:ph sz="half" idx="2"/>
          </p:nvPr>
        </p:nvSpPr>
        <p:spPr/>
        <p:txBody>
          <a:bodyPr>
            <a:normAutofit lnSpcReduction="10000"/>
          </a:bodyPr>
          <a:lstStyle/>
          <a:p>
            <a:endParaRPr lang="en-US"/>
          </a:p>
        </p:txBody>
      </p:sp>
    </p:spTree>
    <p:extLst>
      <p:ext uri="{BB962C8B-B14F-4D97-AF65-F5344CB8AC3E}">
        <p14:creationId xmlns:p14="http://schemas.microsoft.com/office/powerpoint/2010/main" val="3484029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Implicitly typed local variables</a:t>
            </a:r>
          </a:p>
        </p:txBody>
      </p:sp>
      <p:sp>
        <p:nvSpPr>
          <p:cNvPr id="3" name="Content Placeholder 2"/>
          <p:cNvSpPr>
            <a:spLocks noGrp="1"/>
          </p:cNvSpPr>
          <p:nvPr>
            <p:ph sz="half" idx="1"/>
          </p:nvPr>
        </p:nvSpPr>
        <p:spPr/>
        <p:txBody>
          <a:bodyPr/>
          <a:lstStyle/>
          <a:p>
            <a:r>
              <a:rPr lang="en-US" dirty="0"/>
              <a:t>Use of “</a:t>
            </a:r>
            <a:r>
              <a:rPr lang="en-US" dirty="0" err="1"/>
              <a:t>var</a:t>
            </a:r>
            <a:r>
              <a:rPr lang="en-US" dirty="0"/>
              <a:t>”</a:t>
            </a:r>
          </a:p>
          <a:p>
            <a:r>
              <a:rPr lang="en-US" dirty="0" err="1"/>
              <a:t>var</a:t>
            </a:r>
            <a:r>
              <a:rPr lang="en-US" dirty="0"/>
              <a:t> keyword does not mean variant</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24450" y="4430479"/>
            <a:ext cx="1943100" cy="342900"/>
          </a:xfrm>
        </p:spPr>
      </p:pic>
    </p:spTree>
    <p:extLst>
      <p:ext uri="{BB962C8B-B14F-4D97-AF65-F5344CB8AC3E}">
        <p14:creationId xmlns:p14="http://schemas.microsoft.com/office/powerpoint/2010/main" val="3683704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6874" y="365125"/>
            <a:ext cx="7626927" cy="1325563"/>
          </a:xfrm>
        </p:spPr>
        <p:txBody>
          <a:bodyPr/>
          <a:lstStyle/>
          <a:p>
            <a:r>
              <a:rPr lang="en-US" dirty="0" smtClean="0"/>
              <a:t>Sean Sparkman</a:t>
            </a:r>
            <a:endParaRPr lang="en-US" dirty="0"/>
          </a:p>
        </p:txBody>
      </p:sp>
      <p:sp>
        <p:nvSpPr>
          <p:cNvPr id="3" name="Content Placeholder 2"/>
          <p:cNvSpPr>
            <a:spLocks noGrp="1"/>
          </p:cNvSpPr>
          <p:nvPr>
            <p:ph idx="4294967295"/>
          </p:nvPr>
        </p:nvSpPr>
        <p:spPr>
          <a:xfrm>
            <a:off x="4196661" y="1839479"/>
            <a:ext cx="7774760" cy="1998231"/>
          </a:xfrm>
          <a:prstGeom prst="rect">
            <a:avLst/>
          </a:prstGeom>
        </p:spPr>
        <p:txBody>
          <a:bodyPr>
            <a:normAutofit/>
          </a:bodyPr>
          <a:lstStyle/>
          <a:p>
            <a:pPr marL="0" indent="0">
              <a:buNone/>
            </a:pPr>
            <a:r>
              <a:rPr lang="en-US" dirty="0" smtClean="0"/>
              <a:t>Father, Husband, President of </a:t>
            </a:r>
            <a:r>
              <a:rPr lang="en-US" dirty="0"/>
              <a:t>DFW Mobile .NET User </a:t>
            </a:r>
            <a:r>
              <a:rPr lang="en-US" dirty="0" smtClean="0"/>
              <a:t>Group, Xamarin MVP, and Team Lead and Senior Developer at </a:t>
            </a:r>
            <a:r>
              <a:rPr lang="en-US" dirty="0" smtClean="0">
                <a:hlinkClick r:id="rId2"/>
              </a:rPr>
              <a:t>@IInteractive</a:t>
            </a: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692" y="3468256"/>
            <a:ext cx="3248891" cy="324889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1819" t="8889" r="48030" b="65657"/>
          <a:stretch/>
        </p:blipFill>
        <p:spPr>
          <a:xfrm>
            <a:off x="823689" y="788313"/>
            <a:ext cx="2559241" cy="2424545"/>
          </a:xfrm>
          <a:prstGeom prst="ellipse">
            <a:avLst/>
          </a:prstGeom>
        </p:spPr>
      </p:pic>
      <p:sp>
        <p:nvSpPr>
          <p:cNvPr id="7" name="TextBox 6"/>
          <p:cNvSpPr txBox="1"/>
          <p:nvPr/>
        </p:nvSpPr>
        <p:spPr>
          <a:xfrm>
            <a:off x="678874" y="5457843"/>
            <a:ext cx="3998146" cy="923330"/>
          </a:xfrm>
          <a:prstGeom prst="rect">
            <a:avLst/>
          </a:prstGeom>
          <a:noFill/>
        </p:spPr>
        <p:txBody>
          <a:bodyPr wrap="none" rtlCol="0">
            <a:spAutoFit/>
          </a:bodyPr>
          <a:lstStyle/>
          <a:p>
            <a:r>
              <a:rPr lang="en-US" dirty="0">
                <a:solidFill>
                  <a:prstClr val="black"/>
                </a:solidFill>
                <a:latin typeface="Calibri" panose="020F0502020204030204"/>
                <a:ea typeface=""/>
              </a:rPr>
              <a:t>Email:  </a:t>
            </a:r>
            <a:r>
              <a:rPr lang="en-US" dirty="0">
                <a:solidFill>
                  <a:prstClr val="black"/>
                </a:solidFill>
                <a:latin typeface="Calibri" panose="020F0502020204030204"/>
                <a:ea typeface=""/>
                <a:hlinkClick r:id="rId5"/>
              </a:rPr>
              <a:t>sean.sparkman@iinteractive.com</a:t>
            </a:r>
            <a:endParaRPr lang="en-US" dirty="0">
              <a:solidFill>
                <a:prstClr val="black"/>
              </a:solidFill>
              <a:latin typeface="Calibri" panose="020F0502020204030204"/>
              <a:ea typeface=""/>
            </a:endParaRPr>
          </a:p>
          <a:p>
            <a:r>
              <a:rPr lang="en-US" dirty="0">
                <a:solidFill>
                  <a:prstClr val="black"/>
                </a:solidFill>
                <a:latin typeface="Calibri" panose="020F0502020204030204"/>
                <a:ea typeface=""/>
              </a:rPr>
              <a:t>Twitter:  </a:t>
            </a:r>
            <a:r>
              <a:rPr lang="en-US" dirty="0">
                <a:solidFill>
                  <a:prstClr val="black"/>
                </a:solidFill>
                <a:latin typeface="Calibri" panose="020F0502020204030204"/>
                <a:ea typeface=""/>
                <a:hlinkClick r:id="rId6"/>
              </a:rPr>
              <a:t>@seansparkman</a:t>
            </a:r>
            <a:endParaRPr lang="en-US" dirty="0">
              <a:solidFill>
                <a:prstClr val="black"/>
              </a:solidFill>
              <a:latin typeface="Calibri" panose="020F0502020204030204"/>
              <a:ea typeface=""/>
            </a:endParaRPr>
          </a:p>
          <a:p>
            <a:endParaRPr lang="en-US" dirty="0">
              <a:solidFill>
                <a:prstClr val="black"/>
              </a:solidFill>
              <a:latin typeface="Calibri" panose="020F0502020204030204"/>
              <a:ea typeface=""/>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11" y="2975215"/>
            <a:ext cx="2268072" cy="960459"/>
          </a:xfrm>
          <a:prstGeom prst="rect">
            <a:avLst/>
          </a:prstGeom>
        </p:spPr>
      </p:pic>
    </p:spTree>
    <p:extLst>
      <p:ext uri="{BB962C8B-B14F-4D97-AF65-F5344CB8AC3E}">
        <p14:creationId xmlns:p14="http://schemas.microsoft.com/office/powerpoint/2010/main" val="406735397"/>
      </p:ext>
    </p:extLst>
  </p:cSld>
  <p:clrMapOvr>
    <a:masterClrMapping/>
  </p:clrMapOvr>
  <mc:AlternateContent xmlns:mc="http://schemas.openxmlformats.org/markup-compatibility/2006" xmlns:p14="http://schemas.microsoft.com/office/powerpoint/2010/main">
    <mc:Choice Requires="p14">
      <p:transition spd="slow" p14:dur="2000" advClick="0" advTm="16006"/>
    </mc:Choice>
    <mc:Fallback xmlns="">
      <p:transition spd="slow" advClick="0" advTm="1600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and collection initializers</a:t>
            </a:r>
          </a:p>
        </p:txBody>
      </p:sp>
      <p:sp>
        <p:nvSpPr>
          <p:cNvPr id="3" name="Content Placeholder 2"/>
          <p:cNvSpPr>
            <a:spLocks noGrp="1"/>
          </p:cNvSpPr>
          <p:nvPr>
            <p:ph sz="half" idx="1"/>
          </p:nvPr>
        </p:nvSpPr>
        <p:spPr>
          <a:xfrm>
            <a:off x="838199" y="1825625"/>
            <a:ext cx="10380785" cy="4351338"/>
          </a:xfrm>
        </p:spPr>
        <p:txBody>
          <a:bodyPr/>
          <a:lstStyle/>
          <a:p>
            <a:r>
              <a:rPr lang="en-US" smtClean="0"/>
              <a:t>Makes code easier to read</a:t>
            </a:r>
          </a:p>
          <a:p>
            <a:r>
              <a:rPr lang="en-US" dirty="0" smtClean="0"/>
              <a:t>Developer does not have to write add repeatedly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805" y="3813722"/>
            <a:ext cx="6527153" cy="24981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00" y="3225800"/>
            <a:ext cx="8795871" cy="356901"/>
          </a:xfrm>
          <a:prstGeom prst="rect">
            <a:avLst/>
          </a:prstGeom>
        </p:spPr>
      </p:pic>
    </p:spTree>
    <p:extLst>
      <p:ext uri="{BB962C8B-B14F-4D97-AF65-F5344CB8AC3E}">
        <p14:creationId xmlns:p14="http://schemas.microsoft.com/office/powerpoint/2010/main" val="2262930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Auto-Implemented properties</a:t>
            </a:r>
          </a:p>
        </p:txBody>
      </p:sp>
      <p:sp>
        <p:nvSpPr>
          <p:cNvPr id="3" name="Content Placeholder 2"/>
          <p:cNvSpPr>
            <a:spLocks noGrp="1"/>
          </p:cNvSpPr>
          <p:nvPr>
            <p:ph sz="half" idx="1"/>
          </p:nvPr>
        </p:nvSpPr>
        <p:spPr>
          <a:xfrm>
            <a:off x="838199" y="1825625"/>
            <a:ext cx="9879623" cy="4351338"/>
          </a:xfrm>
        </p:spPr>
        <p:txBody>
          <a:bodyPr/>
          <a:lstStyle/>
          <a:p>
            <a:r>
              <a:rPr lang="en-US" dirty="0" smtClean="0"/>
              <a:t>Makes code easier to read and faster to write</a:t>
            </a:r>
          </a:p>
          <a:p>
            <a:r>
              <a:rPr lang="en-US" dirty="0" smtClean="0"/>
              <a:t>Developer does not have to implement backing field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600" y="4128247"/>
            <a:ext cx="6654800" cy="901700"/>
          </a:xfrm>
          <a:prstGeom prst="rect">
            <a:avLst/>
          </a:prstGeom>
        </p:spPr>
      </p:pic>
    </p:spTree>
    <p:extLst>
      <p:ext uri="{BB962C8B-B14F-4D97-AF65-F5344CB8AC3E}">
        <p14:creationId xmlns:p14="http://schemas.microsoft.com/office/powerpoint/2010/main" val="2265036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Types</a:t>
            </a:r>
          </a:p>
        </p:txBody>
      </p:sp>
      <p:sp>
        <p:nvSpPr>
          <p:cNvPr id="3" name="Content Placeholder 2"/>
          <p:cNvSpPr>
            <a:spLocks noGrp="1"/>
          </p:cNvSpPr>
          <p:nvPr>
            <p:ph sz="half" idx="1"/>
          </p:nvPr>
        </p:nvSpPr>
        <p:spPr>
          <a:xfrm>
            <a:off x="838200" y="1825625"/>
            <a:ext cx="10515600" cy="4351338"/>
          </a:xfrm>
        </p:spPr>
        <p:txBody>
          <a:bodyPr/>
          <a:lstStyle/>
          <a:p>
            <a:r>
              <a:rPr lang="en-US" dirty="0" smtClean="0"/>
              <a:t>Read-only</a:t>
            </a:r>
          </a:p>
          <a:p>
            <a:r>
              <a:rPr lang="en-US" dirty="0" smtClean="0"/>
              <a:t>Quick and dirty objects without writing POCO’s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4001294"/>
            <a:ext cx="9702800" cy="1714500"/>
          </a:xfrm>
          <a:prstGeom prst="rect">
            <a:avLst/>
          </a:prstGeom>
        </p:spPr>
      </p:pic>
    </p:spTree>
    <p:extLst>
      <p:ext uri="{BB962C8B-B14F-4D97-AF65-F5344CB8AC3E}">
        <p14:creationId xmlns:p14="http://schemas.microsoft.com/office/powerpoint/2010/main" val="3345794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Methods</a:t>
            </a:r>
          </a:p>
        </p:txBody>
      </p:sp>
      <p:sp>
        <p:nvSpPr>
          <p:cNvPr id="3" name="Content Placeholder 2"/>
          <p:cNvSpPr>
            <a:spLocks noGrp="1"/>
          </p:cNvSpPr>
          <p:nvPr>
            <p:ph sz="half" idx="1"/>
          </p:nvPr>
        </p:nvSpPr>
        <p:spPr>
          <a:xfrm>
            <a:off x="838199" y="1825625"/>
            <a:ext cx="10917115" cy="4351338"/>
          </a:xfrm>
        </p:spPr>
        <p:txBody>
          <a:bodyPr/>
          <a:lstStyle/>
          <a:p>
            <a:r>
              <a:rPr lang="en-US" dirty="0" smtClean="0"/>
              <a:t>Allows developer to add methods to existing classes</a:t>
            </a:r>
          </a:p>
          <a:p>
            <a:r>
              <a:rPr lang="en-US" dirty="0" smtClean="0"/>
              <a:t>Only requires inclusion of namespace to bring into projects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4001294"/>
            <a:ext cx="6705600" cy="1346200"/>
          </a:xfrm>
          <a:prstGeom prst="rect">
            <a:avLst/>
          </a:prstGeom>
        </p:spPr>
      </p:pic>
    </p:spTree>
    <p:extLst>
      <p:ext uri="{BB962C8B-B14F-4D97-AF65-F5344CB8AC3E}">
        <p14:creationId xmlns:p14="http://schemas.microsoft.com/office/powerpoint/2010/main" val="3331025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Expressions</a:t>
            </a:r>
          </a:p>
        </p:txBody>
      </p:sp>
      <p:sp>
        <p:nvSpPr>
          <p:cNvPr id="3" name="Content Placeholder 2"/>
          <p:cNvSpPr>
            <a:spLocks noGrp="1"/>
          </p:cNvSpPr>
          <p:nvPr>
            <p:ph sz="half" idx="1"/>
          </p:nvPr>
        </p:nvSpPr>
        <p:spPr/>
        <p:txBody>
          <a:bodyPr/>
          <a:lstStyle/>
          <a:p>
            <a:r>
              <a:rPr lang="en-US" dirty="0"/>
              <a:t>LINQ</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623076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Expressions</a:t>
            </a:r>
          </a:p>
        </p:txBody>
      </p:sp>
      <p:sp>
        <p:nvSpPr>
          <p:cNvPr id="3" name="Content Placeholder 2"/>
          <p:cNvSpPr>
            <a:spLocks noGrp="1"/>
          </p:cNvSpPr>
          <p:nvPr>
            <p:ph sz="half" idx="1"/>
          </p:nvPr>
        </p:nvSpPr>
        <p:spPr>
          <a:xfrm>
            <a:off x="838200" y="1825625"/>
            <a:ext cx="10515600" cy="4351338"/>
          </a:xfrm>
        </p:spPr>
        <p:txBody>
          <a:bodyPr/>
          <a:lstStyle/>
          <a:p>
            <a:r>
              <a:rPr lang="en-US" dirty="0"/>
              <a:t>Anonymous function used to create delegates and tree expressions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3238500"/>
            <a:ext cx="6007100" cy="3683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700" y="4165600"/>
            <a:ext cx="5816600" cy="355600"/>
          </a:xfrm>
          <a:prstGeom prst="rect">
            <a:avLst/>
          </a:prstGeom>
        </p:spPr>
      </p:pic>
    </p:spTree>
    <p:extLst>
      <p:ext uri="{BB962C8B-B14F-4D97-AF65-F5344CB8AC3E}">
        <p14:creationId xmlns:p14="http://schemas.microsoft.com/office/powerpoint/2010/main" val="934500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 Trees</a:t>
            </a:r>
          </a:p>
        </p:txBody>
      </p:sp>
      <p:sp>
        <p:nvSpPr>
          <p:cNvPr id="3" name="Content Placeholder 2"/>
          <p:cNvSpPr>
            <a:spLocks noGrp="1"/>
          </p:cNvSpPr>
          <p:nvPr>
            <p:ph sz="half" idx="1"/>
          </p:nvPr>
        </p:nvSpPr>
        <p:spPr>
          <a:xfrm>
            <a:off x="838200" y="1825625"/>
            <a:ext cx="10385612" cy="4351338"/>
          </a:xfrm>
        </p:spPr>
        <p:txBody>
          <a:bodyPr/>
          <a:lstStyle/>
          <a:p>
            <a:r>
              <a:rPr lang="en-US" dirty="0"/>
              <a:t>Used for LINQ</a:t>
            </a:r>
          </a:p>
          <a:p>
            <a:r>
              <a:rPr lang="en-US" dirty="0"/>
              <a:t>Data structure that represents code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72553" y="4131073"/>
            <a:ext cx="7729990" cy="629185"/>
          </a:xfrm>
        </p:spPr>
      </p:pic>
    </p:spTree>
    <p:extLst>
      <p:ext uri="{BB962C8B-B14F-4D97-AF65-F5344CB8AC3E}">
        <p14:creationId xmlns:p14="http://schemas.microsoft.com/office/powerpoint/2010/main" val="323574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Methods</a:t>
            </a:r>
          </a:p>
        </p:txBody>
      </p:sp>
      <p:sp>
        <p:nvSpPr>
          <p:cNvPr id="3" name="Content Placeholder 2"/>
          <p:cNvSpPr>
            <a:spLocks noGrp="1"/>
          </p:cNvSpPr>
          <p:nvPr>
            <p:ph sz="half" idx="1"/>
          </p:nvPr>
        </p:nvSpPr>
        <p:spPr/>
        <p:txBody>
          <a:bodyPr/>
          <a:lstStyle/>
          <a:p>
            <a:r>
              <a:rPr lang="en-US" dirty="0"/>
              <a:t>Signatures must match</a:t>
            </a:r>
          </a:p>
          <a:p>
            <a:r>
              <a:rPr lang="en-US" dirty="0"/>
              <a:t>Must return void</a:t>
            </a:r>
          </a:p>
          <a:p>
            <a:r>
              <a:rPr lang="en-US" dirty="0"/>
              <a:t>Implicitly private, no accessor modifiers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635" y="1825625"/>
            <a:ext cx="4468730" cy="4351338"/>
          </a:xfrm>
        </p:spPr>
      </p:pic>
    </p:spTree>
    <p:extLst>
      <p:ext uri="{BB962C8B-B14F-4D97-AF65-F5344CB8AC3E}">
        <p14:creationId xmlns:p14="http://schemas.microsoft.com/office/powerpoint/2010/main" val="22822643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4.0</a:t>
            </a:r>
          </a:p>
        </p:txBody>
      </p:sp>
      <p:sp>
        <p:nvSpPr>
          <p:cNvPr id="3" name="Content Placeholder 2"/>
          <p:cNvSpPr>
            <a:spLocks noGrp="1"/>
          </p:cNvSpPr>
          <p:nvPr>
            <p:ph sz="half" idx="1"/>
          </p:nvPr>
        </p:nvSpPr>
        <p:spPr/>
        <p:txBody>
          <a:bodyPr/>
          <a:lstStyle/>
          <a:p>
            <a:r>
              <a:rPr lang="en-US" dirty="0"/>
              <a:t>Dynamic Binding</a:t>
            </a:r>
          </a:p>
          <a:p>
            <a:r>
              <a:rPr lang="en-US" dirty="0"/>
              <a:t>Named and optional parameters</a:t>
            </a:r>
          </a:p>
          <a:p>
            <a:r>
              <a:rPr lang="en-US" dirty="0"/>
              <a:t>Generic co- and contravariance</a:t>
            </a:r>
          </a:p>
          <a:p>
            <a:r>
              <a:rPr lang="en-US" dirty="0"/>
              <a:t>Embedded Interop types (“</a:t>
            </a:r>
            <a:r>
              <a:rPr lang="en-US" dirty="0" err="1"/>
              <a:t>NoPIA</a:t>
            </a:r>
            <a:r>
              <a:rPr lang="en-US" dirty="0"/>
              <a:t>”)</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6151189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Binding</a:t>
            </a:r>
          </a:p>
        </p:txBody>
      </p:sp>
      <p:sp>
        <p:nvSpPr>
          <p:cNvPr id="3" name="Content Placeholder 2"/>
          <p:cNvSpPr>
            <a:spLocks noGrp="1"/>
          </p:cNvSpPr>
          <p:nvPr>
            <p:ph sz="half" idx="1"/>
          </p:nvPr>
        </p:nvSpPr>
        <p:spPr/>
        <p:txBody>
          <a:bodyPr/>
          <a:lstStyle/>
          <a:p>
            <a:r>
              <a:rPr lang="en-US" dirty="0"/>
              <a:t>Allows C# to act like loosely-typed language</a:t>
            </a:r>
          </a:p>
          <a:p>
            <a:r>
              <a:rPr lang="en-US" dirty="0"/>
              <a:t>Properties and methods do not have to be defined at compile time</a:t>
            </a:r>
          </a:p>
          <a:p>
            <a:r>
              <a:rPr lang="en-US" dirty="0"/>
              <a:t>Example:  </a:t>
            </a:r>
            <a:r>
              <a:rPr lang="en-US" dirty="0" err="1"/>
              <a:t>ViewBag</a:t>
            </a:r>
            <a:r>
              <a:rPr lang="en-US" dirty="0"/>
              <a:t> from MVC</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15987" y="4799832"/>
            <a:ext cx="7358062" cy="1449315"/>
          </a:xfrm>
        </p:spPr>
      </p:pic>
    </p:spTree>
    <p:extLst>
      <p:ext uri="{BB962C8B-B14F-4D97-AF65-F5344CB8AC3E}">
        <p14:creationId xmlns:p14="http://schemas.microsoft.com/office/powerpoint/2010/main" val="2376813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2"/>
            <a:ext cx="9144000" cy="6852153"/>
          </a:xfrm>
          <a:prstGeom prst="rect">
            <a:avLst/>
          </a:prstGeom>
        </p:spPr>
      </p:pic>
    </p:spTree>
    <p:extLst>
      <p:ext uri="{BB962C8B-B14F-4D97-AF65-F5344CB8AC3E}">
        <p14:creationId xmlns:p14="http://schemas.microsoft.com/office/powerpoint/2010/main" val="561368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and optional parameters</a:t>
            </a:r>
          </a:p>
        </p:txBody>
      </p:sp>
      <p:sp>
        <p:nvSpPr>
          <p:cNvPr id="3" name="Content Placeholder 2"/>
          <p:cNvSpPr>
            <a:spLocks noGrp="1"/>
          </p:cNvSpPr>
          <p:nvPr>
            <p:ph sz="half" idx="1"/>
          </p:nvPr>
        </p:nvSpPr>
        <p:spPr>
          <a:xfrm>
            <a:off x="838200" y="1825625"/>
            <a:ext cx="10215282" cy="4351338"/>
          </a:xfrm>
        </p:spPr>
        <p:txBody>
          <a:bodyPr/>
          <a:lstStyle/>
          <a:p>
            <a:r>
              <a:rPr lang="en-US" dirty="0"/>
              <a:t>No longer do you have to override methods for multiple signatures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24317" y="5135817"/>
            <a:ext cx="8173182" cy="32368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50" y="3582449"/>
            <a:ext cx="4533900" cy="990600"/>
          </a:xfrm>
          <a:prstGeom prst="rect">
            <a:avLst/>
          </a:prstGeom>
        </p:spPr>
      </p:pic>
    </p:spTree>
    <p:extLst>
      <p:ext uri="{BB962C8B-B14F-4D97-AF65-F5344CB8AC3E}">
        <p14:creationId xmlns:p14="http://schemas.microsoft.com/office/powerpoint/2010/main" val="23022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5.0</a:t>
            </a:r>
          </a:p>
        </p:txBody>
      </p:sp>
      <p:sp>
        <p:nvSpPr>
          <p:cNvPr id="3" name="Content Placeholder 2"/>
          <p:cNvSpPr>
            <a:spLocks noGrp="1"/>
          </p:cNvSpPr>
          <p:nvPr>
            <p:ph sz="half" idx="1"/>
          </p:nvPr>
        </p:nvSpPr>
        <p:spPr/>
        <p:txBody>
          <a:bodyPr/>
          <a:lstStyle/>
          <a:p>
            <a:r>
              <a:rPr lang="en-US" dirty="0"/>
              <a:t>Asynchronous Methods</a:t>
            </a:r>
          </a:p>
          <a:p>
            <a:r>
              <a:rPr lang="en-US" dirty="0"/>
              <a:t>Caller Info Attribute</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425313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Methods</a:t>
            </a:r>
          </a:p>
        </p:txBody>
      </p:sp>
      <p:sp>
        <p:nvSpPr>
          <p:cNvPr id="3" name="Content Placeholder 2"/>
          <p:cNvSpPr>
            <a:spLocks noGrp="1"/>
          </p:cNvSpPr>
          <p:nvPr>
            <p:ph sz="half" idx="1"/>
          </p:nvPr>
        </p:nvSpPr>
        <p:spPr/>
        <p:txBody>
          <a:bodyPr/>
          <a:lstStyle/>
          <a:p>
            <a:r>
              <a:rPr lang="en-US" dirty="0"/>
              <a:t>A whole other  talk</a:t>
            </a:r>
          </a:p>
          <a:p>
            <a:r>
              <a:rPr lang="en-US" dirty="0" err="1"/>
              <a:t>async</a:t>
            </a:r>
            <a:r>
              <a:rPr lang="en-US" dirty="0"/>
              <a:t>/await</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142756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Caller Info Attribute</a:t>
            </a:r>
          </a:p>
        </p:txBody>
      </p:sp>
      <p:sp>
        <p:nvSpPr>
          <p:cNvPr id="3" name="Content Placeholder 2"/>
          <p:cNvSpPr>
            <a:spLocks noGrp="1"/>
          </p:cNvSpPr>
          <p:nvPr>
            <p:ph sz="half" idx="1"/>
          </p:nvPr>
        </p:nvSpPr>
        <p:spPr>
          <a:xfrm>
            <a:off x="838200" y="1825625"/>
            <a:ext cx="10515600" cy="4351338"/>
          </a:xfrm>
        </p:spPr>
        <p:txBody>
          <a:bodyPr/>
          <a:lstStyle/>
          <a:p>
            <a:r>
              <a:rPr lang="en-US" dirty="0"/>
              <a:t>Allows you see information on the source code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01294"/>
            <a:ext cx="10058400" cy="1212136"/>
          </a:xfrm>
          <a:prstGeom prst="rect">
            <a:avLst/>
          </a:prstGeom>
        </p:spPr>
      </p:pic>
    </p:spTree>
    <p:extLst>
      <p:ext uri="{BB962C8B-B14F-4D97-AF65-F5344CB8AC3E}">
        <p14:creationId xmlns:p14="http://schemas.microsoft.com/office/powerpoint/2010/main" val="717026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6.0</a:t>
            </a:r>
          </a:p>
        </p:txBody>
      </p:sp>
      <p:sp>
        <p:nvSpPr>
          <p:cNvPr id="3" name="Content Placeholder 2"/>
          <p:cNvSpPr>
            <a:spLocks noGrp="1"/>
          </p:cNvSpPr>
          <p:nvPr>
            <p:ph sz="half" idx="1"/>
          </p:nvPr>
        </p:nvSpPr>
        <p:spPr/>
        <p:txBody>
          <a:bodyPr>
            <a:normAutofit fontScale="85000" lnSpcReduction="20000"/>
          </a:bodyPr>
          <a:lstStyle/>
          <a:p>
            <a:r>
              <a:rPr lang="en-US" dirty="0"/>
              <a:t>Compiler-as-a-service</a:t>
            </a:r>
          </a:p>
          <a:p>
            <a:r>
              <a:rPr lang="en-US" dirty="0"/>
              <a:t>Import of static type members into namespace</a:t>
            </a:r>
          </a:p>
          <a:p>
            <a:r>
              <a:rPr lang="en-US" dirty="0"/>
              <a:t>Exception Filters</a:t>
            </a:r>
          </a:p>
          <a:p>
            <a:r>
              <a:rPr lang="en-US" dirty="0"/>
              <a:t>Await in catch/finally blocks</a:t>
            </a:r>
          </a:p>
          <a:p>
            <a:r>
              <a:rPr lang="en-US" dirty="0"/>
              <a:t>Auto property initializers</a:t>
            </a:r>
          </a:p>
          <a:p>
            <a:r>
              <a:rPr lang="en-US" dirty="0"/>
              <a:t>Expression-bodied members</a:t>
            </a:r>
          </a:p>
          <a:p>
            <a:r>
              <a:rPr lang="en-US" dirty="0"/>
              <a:t>Null propagator (null-conditional operator, succinct null checking)</a:t>
            </a:r>
          </a:p>
          <a:p>
            <a:r>
              <a:rPr lang="en-US" dirty="0"/>
              <a:t>String Interpolation</a:t>
            </a:r>
          </a:p>
          <a:p>
            <a:r>
              <a:rPr lang="en-US" dirty="0" err="1"/>
              <a:t>nameof</a:t>
            </a:r>
            <a:r>
              <a:rPr lang="en-US" dirty="0"/>
              <a:t> operator</a:t>
            </a:r>
          </a:p>
          <a:p>
            <a:r>
              <a:rPr lang="en-US" dirty="0"/>
              <a:t>Dictionary Initializer</a:t>
            </a:r>
          </a:p>
        </p:txBody>
      </p:sp>
      <p:sp>
        <p:nvSpPr>
          <p:cNvPr id="4" name="Content Placeholder 3"/>
          <p:cNvSpPr>
            <a:spLocks noGrp="1"/>
          </p:cNvSpPr>
          <p:nvPr>
            <p:ph sz="half" idx="2"/>
          </p:nvPr>
        </p:nvSpPr>
        <p:spPr/>
        <p:txBody>
          <a:bodyPr>
            <a:normAutofit fontScale="85000" lnSpcReduction="20000"/>
          </a:bodyPr>
          <a:lstStyle/>
          <a:p>
            <a:endParaRPr lang="en-US"/>
          </a:p>
        </p:txBody>
      </p:sp>
    </p:spTree>
    <p:extLst>
      <p:ext uri="{BB962C8B-B14F-4D97-AF65-F5344CB8AC3E}">
        <p14:creationId xmlns:p14="http://schemas.microsoft.com/office/powerpoint/2010/main" val="2761691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Compiler as a Service</a:t>
            </a:r>
          </a:p>
        </p:txBody>
      </p:sp>
      <p:sp>
        <p:nvSpPr>
          <p:cNvPr id="3" name="Content Placeholder 2"/>
          <p:cNvSpPr>
            <a:spLocks noGrp="1"/>
          </p:cNvSpPr>
          <p:nvPr>
            <p:ph sz="half" idx="1"/>
          </p:nvPr>
        </p:nvSpPr>
        <p:spPr/>
        <p:txBody>
          <a:bodyPr/>
          <a:lstStyle/>
          <a:p>
            <a:r>
              <a:rPr lang="en-US" dirty="0"/>
              <a:t>Roslyn API</a:t>
            </a:r>
          </a:p>
          <a:p>
            <a:r>
              <a:rPr lang="en-US" dirty="0"/>
              <a:t>Whole other talk</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003669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a:t>
            </a:r>
            <a:r>
              <a:rPr lang="en-US" dirty="0" smtClean="0"/>
              <a:t>Filters</a:t>
            </a:r>
            <a:endParaRPr lang="en-US" dirty="0"/>
          </a:p>
        </p:txBody>
      </p:sp>
      <p:sp>
        <p:nvSpPr>
          <p:cNvPr id="3" name="Content Placeholder 2"/>
          <p:cNvSpPr>
            <a:spLocks noGrp="1"/>
          </p:cNvSpPr>
          <p:nvPr>
            <p:ph idx="1"/>
          </p:nvPr>
        </p:nvSpPr>
        <p:spPr/>
        <p:txBody>
          <a:bodyPr/>
          <a:lstStyle/>
          <a:p>
            <a:r>
              <a:rPr lang="en-US" dirty="0" smtClean="0"/>
              <a:t>Allows catching of the same exception to different code blocks</a:t>
            </a:r>
          </a:p>
          <a:p>
            <a:pPr lvl="1"/>
            <a:r>
              <a:rPr lang="en-US" dirty="0" smtClean="0"/>
              <a:t>Requires conditional statement</a:t>
            </a:r>
          </a:p>
          <a:p>
            <a:r>
              <a:rPr lang="en-US" dirty="0" smtClean="0"/>
              <a:t>Organizes code instead of having if statements in catch blocks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00" y="3644900"/>
            <a:ext cx="7569200" cy="2667000"/>
          </a:xfrm>
          <a:prstGeom prst="rect">
            <a:avLst/>
          </a:prstGeom>
        </p:spPr>
      </p:pic>
    </p:spTree>
    <p:extLst>
      <p:ext uri="{BB962C8B-B14F-4D97-AF65-F5344CB8AC3E}">
        <p14:creationId xmlns:p14="http://schemas.microsoft.com/office/powerpoint/2010/main" val="1277421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property </a:t>
            </a:r>
            <a:r>
              <a:rPr lang="en-US" dirty="0" smtClean="0"/>
              <a:t>initializers</a:t>
            </a:r>
            <a:endParaRPr lang="en-US" dirty="0"/>
          </a:p>
        </p:txBody>
      </p:sp>
      <p:sp>
        <p:nvSpPr>
          <p:cNvPr id="3" name="Content Placeholder 2"/>
          <p:cNvSpPr>
            <a:spLocks noGrp="1"/>
          </p:cNvSpPr>
          <p:nvPr>
            <p:ph idx="1"/>
          </p:nvPr>
        </p:nvSpPr>
        <p:spPr/>
        <p:txBody>
          <a:bodyPr/>
          <a:lstStyle/>
          <a:p>
            <a:r>
              <a:rPr lang="en-US" dirty="0" smtClean="0"/>
              <a:t>Allows developer to set defaults for get only properties</a:t>
            </a:r>
          </a:p>
          <a:p>
            <a:r>
              <a:rPr lang="en-US" dirty="0" smtClean="0"/>
              <a:t>Allows developer to set defaults for properties without a constructor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00" y="4001294"/>
            <a:ext cx="8204200" cy="1117600"/>
          </a:xfrm>
          <a:prstGeom prst="rect">
            <a:avLst/>
          </a:prstGeom>
        </p:spPr>
      </p:pic>
    </p:spTree>
    <p:extLst>
      <p:ext uri="{BB962C8B-B14F-4D97-AF65-F5344CB8AC3E}">
        <p14:creationId xmlns:p14="http://schemas.microsoft.com/office/powerpoint/2010/main" val="14843803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Expression-bodied </a:t>
            </a:r>
            <a:r>
              <a:rPr lang="en-US" dirty="0" smtClean="0"/>
              <a:t>members</a:t>
            </a:r>
            <a:endParaRPr lang="en-US" dirty="0"/>
          </a:p>
        </p:txBody>
      </p:sp>
      <p:sp>
        <p:nvSpPr>
          <p:cNvPr id="3" name="Content Placeholder 2"/>
          <p:cNvSpPr>
            <a:spLocks noGrp="1"/>
          </p:cNvSpPr>
          <p:nvPr>
            <p:ph idx="1"/>
          </p:nvPr>
        </p:nvSpPr>
        <p:spPr/>
        <p:txBody>
          <a:bodyPr/>
          <a:lstStyle/>
          <a:p>
            <a:r>
              <a:rPr lang="en-US" dirty="0" smtClean="0"/>
              <a:t>Expressions, Expressions EVERYWHERE!</a:t>
            </a:r>
          </a:p>
          <a:p>
            <a:r>
              <a:rPr lang="en-US" dirty="0" smtClean="0"/>
              <a:t>If you didn’t like curly brackets, you’ll love this</a:t>
            </a:r>
            <a:r>
              <a:rPr lang="is-IS" dirty="0" smtClean="0"/>
              <a:t>…</a:t>
            </a:r>
          </a:p>
          <a:p>
            <a:r>
              <a:rPr lang="is-IS" dirty="0" smtClean="0"/>
              <a:t>There is more in 7.0...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50" y="4535394"/>
            <a:ext cx="8699500" cy="1181100"/>
          </a:xfrm>
          <a:prstGeom prst="rect">
            <a:avLst/>
          </a:prstGeom>
        </p:spPr>
      </p:pic>
    </p:spTree>
    <p:extLst>
      <p:ext uri="{BB962C8B-B14F-4D97-AF65-F5344CB8AC3E}">
        <p14:creationId xmlns:p14="http://schemas.microsoft.com/office/powerpoint/2010/main" val="1426636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Null </a:t>
            </a:r>
            <a:r>
              <a:rPr lang="en-US" dirty="0" smtClean="0"/>
              <a:t>propagator</a:t>
            </a:r>
            <a:endParaRPr lang="en-US" dirty="0"/>
          </a:p>
        </p:txBody>
      </p:sp>
      <p:sp>
        <p:nvSpPr>
          <p:cNvPr id="3" name="Content Placeholder 2"/>
          <p:cNvSpPr>
            <a:spLocks noGrp="1"/>
          </p:cNvSpPr>
          <p:nvPr>
            <p:ph idx="1"/>
          </p:nvPr>
        </p:nvSpPr>
        <p:spPr/>
        <p:txBody>
          <a:bodyPr/>
          <a:lstStyle/>
          <a:p>
            <a:r>
              <a:rPr lang="en-US" dirty="0" smtClean="0"/>
              <a:t>?. Operator</a:t>
            </a:r>
          </a:p>
          <a:p>
            <a:r>
              <a:rPr lang="en-US" dirty="0" smtClean="0"/>
              <a:t>No more null reference exception!</a:t>
            </a:r>
          </a:p>
          <a:p>
            <a:pPr lvl="1"/>
            <a:r>
              <a:rPr lang="en-US" dirty="0" smtClean="0"/>
              <a:t>Well, maybe</a:t>
            </a:r>
            <a:r>
              <a:rPr lang="is-IS" dirty="0" smtClean="0"/>
              <a:t>…</a:t>
            </a:r>
          </a:p>
          <a:p>
            <a:r>
              <a:rPr lang="is-IS" dirty="0" smtClean="0"/>
              <a:t>Compiler warnings for use of . operator</a:t>
            </a:r>
            <a:endParaRPr lang="en-US" dirty="0"/>
          </a:p>
        </p:txBody>
      </p:sp>
    </p:spTree>
    <p:extLst>
      <p:ext uri="{BB962C8B-B14F-4D97-AF65-F5344CB8AC3E}">
        <p14:creationId xmlns:p14="http://schemas.microsoft.com/office/powerpoint/2010/main" val="1722424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581401" y="502655"/>
            <a:ext cx="5457825" cy="6021489"/>
            <a:chOff x="3661612" y="414422"/>
            <a:chExt cx="5457825" cy="6021488"/>
          </a:xfrm>
        </p:grpSpPr>
        <p:pic>
          <p:nvPicPr>
            <p:cNvPr id="2" name="Picture 2" descr="C:\Users\Sean\Documents\dfw mobile net logo.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61612" y="414422"/>
              <a:ext cx="5457825" cy="42869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945047" y="4781540"/>
              <a:ext cx="4890826" cy="1654370"/>
              <a:chOff x="3590364" y="4724400"/>
              <a:chExt cx="4890826" cy="1654370"/>
            </a:xfrm>
          </p:grpSpPr>
          <p:sp>
            <p:nvSpPr>
              <p:cNvPr id="3" name="TextBox 2"/>
              <p:cNvSpPr txBox="1"/>
              <p:nvPr/>
            </p:nvSpPr>
            <p:spPr>
              <a:xfrm>
                <a:off x="3898231" y="5670884"/>
                <a:ext cx="4275221" cy="707886"/>
              </a:xfrm>
              <a:prstGeom prst="rect">
                <a:avLst/>
              </a:prstGeom>
              <a:noFill/>
            </p:spPr>
            <p:txBody>
              <a:bodyPr wrap="square" rtlCol="0">
                <a:spAutoFit/>
              </a:bodyPr>
              <a:lstStyle/>
              <a:p>
                <a:r>
                  <a:rPr lang="en-US" sz="4000" b="1" dirty="0">
                    <a:solidFill>
                      <a:prstClr val="black"/>
                    </a:solidFill>
                    <a:latin typeface="Calibri" panose="020F0502020204030204"/>
                    <a:ea typeface=""/>
                  </a:rPr>
                  <a:t>@</a:t>
                </a:r>
                <a:r>
                  <a:rPr lang="en-US" sz="4000" b="1" dirty="0" err="1">
                    <a:solidFill>
                      <a:prstClr val="black"/>
                    </a:solidFill>
                    <a:latin typeface="Calibri" panose="020F0502020204030204"/>
                    <a:ea typeface=""/>
                  </a:rPr>
                  <a:t>DFWMobileNet</a:t>
                </a:r>
                <a:endParaRPr lang="en-US" sz="4000" b="1" dirty="0">
                  <a:solidFill>
                    <a:prstClr val="black"/>
                  </a:solidFill>
                  <a:latin typeface="Calibri" panose="020F0502020204030204"/>
                  <a:ea typeface=""/>
                </a:endParaRPr>
              </a:p>
            </p:txBody>
          </p:sp>
          <p:sp>
            <p:nvSpPr>
              <p:cNvPr id="4" name="TextBox 3"/>
              <p:cNvSpPr txBox="1"/>
              <p:nvPr/>
            </p:nvSpPr>
            <p:spPr>
              <a:xfrm>
                <a:off x="3590364" y="4724400"/>
                <a:ext cx="4890826" cy="584775"/>
              </a:xfrm>
              <a:prstGeom prst="rect">
                <a:avLst/>
              </a:prstGeom>
              <a:noFill/>
            </p:spPr>
            <p:txBody>
              <a:bodyPr wrap="none" rtlCol="0">
                <a:spAutoFit/>
              </a:bodyPr>
              <a:lstStyle/>
              <a:p>
                <a:r>
                  <a:rPr lang="en-US" sz="3200" b="1" dirty="0">
                    <a:solidFill>
                      <a:prstClr val="black"/>
                    </a:solidFill>
                    <a:latin typeface="Calibri" panose="020F0502020204030204"/>
                    <a:ea typeface=""/>
                  </a:rPr>
                  <a:t>http://www.dfwmobile.net</a:t>
                </a:r>
              </a:p>
            </p:txBody>
          </p:sp>
        </p:grpSp>
      </p:grpSp>
    </p:spTree>
    <p:extLst>
      <p:ext uri="{BB962C8B-B14F-4D97-AF65-F5344CB8AC3E}">
        <p14:creationId xmlns:p14="http://schemas.microsoft.com/office/powerpoint/2010/main" val="10327519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a:t>
            </a:r>
            <a:r>
              <a:rPr lang="en-US" dirty="0" smtClean="0"/>
              <a:t>Interpolation</a:t>
            </a:r>
            <a:endParaRPr lang="en-US" dirty="0"/>
          </a:p>
        </p:txBody>
      </p:sp>
      <p:sp>
        <p:nvSpPr>
          <p:cNvPr id="3" name="Content Placeholder 2"/>
          <p:cNvSpPr>
            <a:spLocks noGrp="1"/>
          </p:cNvSpPr>
          <p:nvPr>
            <p:ph idx="1"/>
          </p:nvPr>
        </p:nvSpPr>
        <p:spPr/>
        <p:txBody>
          <a:bodyPr/>
          <a:lstStyle/>
          <a:p>
            <a:r>
              <a:rPr lang="en-US" dirty="0" smtClean="0"/>
              <a:t>Finally</a:t>
            </a:r>
          </a:p>
          <a:p>
            <a:r>
              <a:rPr lang="en-US" dirty="0" smtClean="0"/>
              <a:t>No more needed </a:t>
            </a:r>
            <a:r>
              <a:rPr lang="en-US" dirty="0" err="1" smtClean="0"/>
              <a:t>string.Format</a:t>
            </a:r>
            <a:endParaRPr lang="is-I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4407647"/>
            <a:ext cx="8445500" cy="342900"/>
          </a:xfrm>
          <a:prstGeom prst="rect">
            <a:avLst/>
          </a:prstGeom>
        </p:spPr>
      </p:pic>
    </p:spTree>
    <p:extLst>
      <p:ext uri="{BB962C8B-B14F-4D97-AF65-F5344CB8AC3E}">
        <p14:creationId xmlns:p14="http://schemas.microsoft.com/office/powerpoint/2010/main" val="19695335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nameof</a:t>
            </a:r>
            <a:r>
              <a:rPr lang="en-US" dirty="0"/>
              <a:t> </a:t>
            </a:r>
            <a:r>
              <a:rPr lang="en-US" dirty="0" smtClean="0"/>
              <a:t>operator</a:t>
            </a:r>
            <a:endParaRPr lang="en-US" dirty="0"/>
          </a:p>
        </p:txBody>
      </p:sp>
      <p:sp>
        <p:nvSpPr>
          <p:cNvPr id="3" name="Content Placeholder 2"/>
          <p:cNvSpPr>
            <a:spLocks noGrp="1"/>
          </p:cNvSpPr>
          <p:nvPr>
            <p:ph idx="1"/>
          </p:nvPr>
        </p:nvSpPr>
        <p:spPr/>
        <p:txBody>
          <a:bodyPr/>
          <a:lstStyle/>
          <a:p>
            <a:r>
              <a:rPr lang="en-US" dirty="0" smtClean="0"/>
              <a:t>Returns the name of your property</a:t>
            </a:r>
          </a:p>
          <a:p>
            <a:r>
              <a:rPr lang="en-US" dirty="0" smtClean="0"/>
              <a:t>Great for MVVM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0" y="3804444"/>
            <a:ext cx="3238500" cy="393700"/>
          </a:xfrm>
          <a:prstGeom prst="rect">
            <a:avLst/>
          </a:prstGeom>
        </p:spPr>
      </p:pic>
    </p:spTree>
    <p:extLst>
      <p:ext uri="{BB962C8B-B14F-4D97-AF65-F5344CB8AC3E}">
        <p14:creationId xmlns:p14="http://schemas.microsoft.com/office/powerpoint/2010/main" val="19690405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r>
              <a:rPr lang="en-US" dirty="0" smtClean="0"/>
              <a:t>Initializer</a:t>
            </a:r>
            <a:endParaRPr lang="en-US" dirty="0"/>
          </a:p>
        </p:txBody>
      </p:sp>
      <p:sp>
        <p:nvSpPr>
          <p:cNvPr id="3" name="Content Placeholder 2"/>
          <p:cNvSpPr>
            <a:spLocks noGrp="1"/>
          </p:cNvSpPr>
          <p:nvPr>
            <p:ph idx="1"/>
          </p:nvPr>
        </p:nvSpPr>
        <p:spPr/>
        <p:txBody>
          <a:bodyPr/>
          <a:lstStyle/>
          <a:p>
            <a:r>
              <a:rPr lang="en-US" dirty="0" smtClean="0"/>
              <a:t>Makes for more organized dictionary creation</a:t>
            </a:r>
          </a:p>
          <a:p>
            <a:r>
              <a:rPr lang="en-US" dirty="0" smtClean="0"/>
              <a:t>No more messy dictionary code!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50" y="3541059"/>
            <a:ext cx="6134100" cy="1968500"/>
          </a:xfrm>
          <a:prstGeom prst="rect">
            <a:avLst/>
          </a:prstGeom>
        </p:spPr>
      </p:pic>
    </p:spTree>
    <p:extLst>
      <p:ext uri="{BB962C8B-B14F-4D97-AF65-F5344CB8AC3E}">
        <p14:creationId xmlns:p14="http://schemas.microsoft.com/office/powerpoint/2010/main" val="8367123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7.0</a:t>
            </a:r>
          </a:p>
        </p:txBody>
      </p:sp>
      <p:sp>
        <p:nvSpPr>
          <p:cNvPr id="3" name="Content Placeholder 2"/>
          <p:cNvSpPr>
            <a:spLocks noGrp="1"/>
          </p:cNvSpPr>
          <p:nvPr>
            <p:ph sz="half" idx="1"/>
          </p:nvPr>
        </p:nvSpPr>
        <p:spPr/>
        <p:txBody>
          <a:bodyPr>
            <a:normAutofit fontScale="85000" lnSpcReduction="20000"/>
          </a:bodyPr>
          <a:lstStyle/>
          <a:p>
            <a:r>
              <a:rPr lang="en-US" dirty="0"/>
              <a:t>Binary Literals</a:t>
            </a:r>
          </a:p>
          <a:p>
            <a:r>
              <a:rPr lang="en-US" dirty="0"/>
              <a:t>Digit Separators</a:t>
            </a:r>
          </a:p>
          <a:p>
            <a:r>
              <a:rPr lang="en-US" dirty="0"/>
              <a:t>Local Functions</a:t>
            </a:r>
          </a:p>
          <a:p>
            <a:r>
              <a:rPr lang="en-US" dirty="0"/>
              <a:t>Type switch</a:t>
            </a:r>
          </a:p>
          <a:p>
            <a:r>
              <a:rPr lang="en-US" dirty="0"/>
              <a:t>Ref Returns</a:t>
            </a:r>
          </a:p>
          <a:p>
            <a:r>
              <a:rPr lang="en-US" dirty="0"/>
              <a:t>Named tuples</a:t>
            </a:r>
          </a:p>
          <a:p>
            <a:r>
              <a:rPr lang="en-US" dirty="0"/>
              <a:t>Out </a:t>
            </a:r>
            <a:r>
              <a:rPr lang="en-US" dirty="0" err="1"/>
              <a:t>var</a:t>
            </a:r>
            <a:endParaRPr lang="en-US" dirty="0"/>
          </a:p>
          <a:p>
            <a:r>
              <a:rPr lang="en-US" dirty="0"/>
              <a:t>Arbitrary </a:t>
            </a:r>
            <a:r>
              <a:rPr lang="en-US" dirty="0" err="1"/>
              <a:t>async</a:t>
            </a:r>
            <a:r>
              <a:rPr lang="en-US" dirty="0"/>
              <a:t> returns</a:t>
            </a:r>
          </a:p>
          <a:p>
            <a:r>
              <a:rPr lang="en-US" dirty="0"/>
              <a:t>Expression bodied getters and setters</a:t>
            </a:r>
          </a:p>
          <a:p>
            <a:r>
              <a:rPr lang="en-US" dirty="0"/>
              <a:t>Expression bodied constructors and finalizers</a:t>
            </a:r>
          </a:p>
        </p:txBody>
      </p:sp>
      <p:sp>
        <p:nvSpPr>
          <p:cNvPr id="4" name="Content Placeholder 3"/>
          <p:cNvSpPr>
            <a:spLocks noGrp="1"/>
          </p:cNvSpPr>
          <p:nvPr>
            <p:ph sz="half" idx="2"/>
          </p:nvPr>
        </p:nvSpPr>
        <p:spPr/>
        <p:txBody>
          <a:bodyPr>
            <a:normAutofit fontScale="85000" lnSpcReduction="20000"/>
          </a:bodyPr>
          <a:lstStyle/>
          <a:p>
            <a:endParaRPr lang="en-US"/>
          </a:p>
        </p:txBody>
      </p:sp>
    </p:spTree>
    <p:extLst>
      <p:ext uri="{BB962C8B-B14F-4D97-AF65-F5344CB8AC3E}">
        <p14:creationId xmlns:p14="http://schemas.microsoft.com/office/powerpoint/2010/main" val="29240661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Functions</a:t>
            </a:r>
            <a:endParaRPr lang="en-US" dirty="0"/>
          </a:p>
        </p:txBody>
      </p:sp>
      <p:sp>
        <p:nvSpPr>
          <p:cNvPr id="3" name="Content Placeholder 2"/>
          <p:cNvSpPr>
            <a:spLocks noGrp="1"/>
          </p:cNvSpPr>
          <p:nvPr>
            <p:ph idx="1"/>
          </p:nvPr>
        </p:nvSpPr>
        <p:spPr/>
        <p:txBody>
          <a:bodyPr/>
          <a:lstStyle/>
          <a:p>
            <a:r>
              <a:rPr lang="en-US" dirty="0" smtClean="0"/>
              <a:t>Organized Functions</a:t>
            </a:r>
          </a:p>
          <a:p>
            <a:r>
              <a:rPr lang="en-US" dirty="0" smtClean="0"/>
              <a:t>Functions inside of Functions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926" y="2884238"/>
            <a:ext cx="7138147" cy="3638331"/>
          </a:xfrm>
          <a:prstGeom prst="rect">
            <a:avLst/>
          </a:prstGeom>
        </p:spPr>
      </p:pic>
    </p:spTree>
    <p:extLst>
      <p:ext uri="{BB962C8B-B14F-4D97-AF65-F5344CB8AC3E}">
        <p14:creationId xmlns:p14="http://schemas.microsoft.com/office/powerpoint/2010/main" val="422762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a:t>
            </a:r>
            <a:r>
              <a:rPr lang="en-US" dirty="0" smtClean="0"/>
              <a:t>switch</a:t>
            </a:r>
            <a:endParaRPr lang="en-US" dirty="0"/>
          </a:p>
        </p:txBody>
      </p:sp>
      <p:sp>
        <p:nvSpPr>
          <p:cNvPr id="3" name="Content Placeholder 2"/>
          <p:cNvSpPr>
            <a:spLocks noGrp="1"/>
          </p:cNvSpPr>
          <p:nvPr>
            <p:ph idx="1"/>
          </p:nvPr>
        </p:nvSpPr>
        <p:spPr/>
        <p:txBody>
          <a:bodyPr/>
          <a:lstStyle/>
          <a:p>
            <a:r>
              <a:rPr lang="en-US" dirty="0" smtClean="0"/>
              <a:t>Great for inheritance of interface</a:t>
            </a:r>
          </a:p>
          <a:p>
            <a:r>
              <a:rPr lang="en-US" dirty="0" smtClean="0"/>
              <a:t>Reduces the complexity of code by removing excessive if else </a:t>
            </a:r>
            <a:r>
              <a:rPr lang="en-US" dirty="0" err="1" smtClean="0"/>
              <a:t>if’ing</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2953870"/>
            <a:ext cx="5156200" cy="3644900"/>
          </a:xfrm>
          <a:prstGeom prst="rect">
            <a:avLst/>
          </a:prstGeom>
        </p:spPr>
      </p:pic>
    </p:spTree>
    <p:extLst>
      <p:ext uri="{BB962C8B-B14F-4D97-AF65-F5344CB8AC3E}">
        <p14:creationId xmlns:p14="http://schemas.microsoft.com/office/powerpoint/2010/main" val="2123629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a:t>
            </a:r>
            <a:r>
              <a:rPr lang="en-US" dirty="0" smtClean="0"/>
              <a:t>Returns</a:t>
            </a:r>
            <a:endParaRPr lang="en-US" dirty="0"/>
          </a:p>
        </p:txBody>
      </p:sp>
      <p:sp>
        <p:nvSpPr>
          <p:cNvPr id="3" name="Content Placeholder 2"/>
          <p:cNvSpPr>
            <a:spLocks noGrp="1"/>
          </p:cNvSpPr>
          <p:nvPr>
            <p:ph idx="1"/>
          </p:nvPr>
        </p:nvSpPr>
        <p:spPr/>
        <p:txBody>
          <a:bodyPr/>
          <a:lstStyle/>
          <a:p>
            <a:r>
              <a:rPr lang="en-US" dirty="0" smtClean="0"/>
              <a:t>Similar to pointers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2781300"/>
            <a:ext cx="7353300" cy="1295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955381"/>
            <a:ext cx="8229600" cy="342900"/>
          </a:xfrm>
          <a:prstGeom prst="rect">
            <a:avLst/>
          </a:prstGeom>
        </p:spPr>
      </p:pic>
    </p:spTree>
    <p:extLst>
      <p:ext uri="{BB962C8B-B14F-4D97-AF65-F5344CB8AC3E}">
        <p14:creationId xmlns:p14="http://schemas.microsoft.com/office/powerpoint/2010/main" val="435996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Named tuples</a:t>
            </a:r>
            <a:endParaRPr lang="en-US" dirty="0"/>
          </a:p>
        </p:txBody>
      </p:sp>
      <p:sp>
        <p:nvSpPr>
          <p:cNvPr id="3" name="Content Placeholder 2"/>
          <p:cNvSpPr>
            <a:spLocks noGrp="1"/>
          </p:cNvSpPr>
          <p:nvPr>
            <p:ph idx="1"/>
          </p:nvPr>
        </p:nvSpPr>
        <p:spPr/>
        <p:txBody>
          <a:bodyPr/>
          <a:lstStyle/>
          <a:p>
            <a:r>
              <a:rPr lang="en-US" smtClean="0"/>
              <a:t>Reduces the need of POCO’s for simple classes or structs</a:t>
            </a:r>
          </a:p>
          <a:p>
            <a:r>
              <a:rPr lang="en-US" smtClean="0"/>
              <a:t>No more Item1, Item2, Item2, etc.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700" y="3200400"/>
            <a:ext cx="2260600" cy="44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0" y="4256881"/>
            <a:ext cx="5461000" cy="1308100"/>
          </a:xfrm>
          <a:prstGeom prst="rect">
            <a:avLst/>
          </a:prstGeom>
        </p:spPr>
      </p:pic>
    </p:spTree>
    <p:extLst>
      <p:ext uri="{BB962C8B-B14F-4D97-AF65-F5344CB8AC3E}">
        <p14:creationId xmlns:p14="http://schemas.microsoft.com/office/powerpoint/2010/main" val="10333181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a:t>
            </a:r>
            <a:r>
              <a:rPr lang="en-US" dirty="0" err="1" smtClean="0"/>
              <a:t>var</a:t>
            </a:r>
            <a:endParaRPr lang="en-US" dirty="0"/>
          </a:p>
        </p:txBody>
      </p:sp>
      <p:sp>
        <p:nvSpPr>
          <p:cNvPr id="3" name="Content Placeholder 2"/>
          <p:cNvSpPr>
            <a:spLocks noGrp="1"/>
          </p:cNvSpPr>
          <p:nvPr>
            <p:ph idx="1"/>
          </p:nvPr>
        </p:nvSpPr>
        <p:spPr/>
        <p:txBody>
          <a:bodyPr/>
          <a:lstStyle/>
          <a:p>
            <a:r>
              <a:rPr lang="en-US" dirty="0" smtClean="0"/>
              <a:t>Removes extra line for variable declaration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3276600"/>
            <a:ext cx="5410200" cy="304800"/>
          </a:xfrm>
          <a:prstGeom prst="rect">
            <a:avLst/>
          </a:prstGeom>
        </p:spPr>
      </p:pic>
    </p:spTree>
    <p:extLst>
      <p:ext uri="{BB962C8B-B14F-4D97-AF65-F5344CB8AC3E}">
        <p14:creationId xmlns:p14="http://schemas.microsoft.com/office/powerpoint/2010/main" val="20623141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 </a:t>
            </a:r>
            <a:r>
              <a:rPr lang="en-US" dirty="0" smtClean="0"/>
              <a:t>bodied</a:t>
            </a:r>
            <a:r>
              <a:rPr lang="is-IS" dirty="0" smtClean="0"/>
              <a:t>… EVERYTHING!</a:t>
            </a:r>
            <a:endParaRPr lang="en-US" dirty="0"/>
          </a:p>
        </p:txBody>
      </p:sp>
      <p:sp>
        <p:nvSpPr>
          <p:cNvPr id="3" name="Content Placeholder 2"/>
          <p:cNvSpPr>
            <a:spLocks noGrp="1"/>
          </p:cNvSpPr>
          <p:nvPr>
            <p:ph idx="1"/>
          </p:nvPr>
        </p:nvSpPr>
        <p:spPr/>
        <p:txBody>
          <a:bodyPr/>
          <a:lstStyle/>
          <a:p>
            <a:r>
              <a:rPr lang="en-US" dirty="0"/>
              <a:t>Expression bodied getters and setters</a:t>
            </a:r>
          </a:p>
          <a:p>
            <a:r>
              <a:rPr lang="en-US" dirty="0"/>
              <a:t>Expression bodied constructors and finalizers</a:t>
            </a:r>
          </a:p>
          <a:p>
            <a:r>
              <a:rPr lang="en-US" dirty="0" smtClean="0"/>
              <a:t>Even less curly brackets!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109" y="3502212"/>
            <a:ext cx="6087782" cy="2923616"/>
          </a:xfrm>
          <a:prstGeom prst="rect">
            <a:avLst/>
          </a:prstGeom>
        </p:spPr>
      </p:pic>
    </p:spTree>
    <p:extLst>
      <p:ext uri="{BB962C8B-B14F-4D97-AF65-F5344CB8AC3E}">
        <p14:creationId xmlns:p14="http://schemas.microsoft.com/office/powerpoint/2010/main" val="1775087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Dev Days Dallas</a:t>
            </a:r>
            <a:endParaRPr lang="en-US" dirty="0"/>
          </a:p>
        </p:txBody>
      </p:sp>
      <p:sp>
        <p:nvSpPr>
          <p:cNvPr id="3" name="Content Placeholder 2"/>
          <p:cNvSpPr>
            <a:spLocks noGrp="1"/>
          </p:cNvSpPr>
          <p:nvPr>
            <p:ph sz="half" idx="2"/>
          </p:nvPr>
        </p:nvSpPr>
        <p:spPr/>
        <p:txBody>
          <a:bodyPr/>
          <a:lstStyle/>
          <a:p>
            <a:r>
              <a:rPr lang="en-US" dirty="0" smtClean="0"/>
              <a:t>April 15 – 9 AM</a:t>
            </a:r>
            <a:endParaRPr lang="en-US" dirty="0"/>
          </a:p>
        </p:txBody>
      </p:sp>
      <p:sp>
        <p:nvSpPr>
          <p:cNvPr id="4" name="Content Placeholder 3"/>
          <p:cNvSpPr>
            <a:spLocks noGrp="1"/>
          </p:cNvSpPr>
          <p:nvPr>
            <p:ph sz="half" idx="10"/>
          </p:nvPr>
        </p:nvSpPr>
        <p:spPr>
          <a:xfrm>
            <a:off x="5266267" y="5537201"/>
            <a:ext cx="6519333" cy="558801"/>
          </a:xfrm>
        </p:spPr>
        <p:txBody>
          <a:bodyPr>
            <a:normAutofit fontScale="92500"/>
          </a:bodyPr>
          <a:lstStyle/>
          <a:p>
            <a:r>
              <a:rPr lang="en-US" dirty="0"/>
              <a:t>7100 State Highway 161, Irving</a:t>
            </a:r>
            <a:endParaRPr lang="en-US" dirty="0"/>
          </a:p>
        </p:txBody>
      </p:sp>
      <p:sp>
        <p:nvSpPr>
          <p:cNvPr id="5" name="Content Placeholder 4"/>
          <p:cNvSpPr>
            <a:spLocks noGrp="1"/>
          </p:cNvSpPr>
          <p:nvPr>
            <p:ph sz="half" idx="11"/>
          </p:nvPr>
        </p:nvSpPr>
        <p:spPr/>
        <p:txBody>
          <a:bodyPr/>
          <a:lstStyle/>
          <a:p>
            <a:r>
              <a:rPr lang="en-US" dirty="0" err="1"/>
              <a:t>bit.ly</a:t>
            </a:r>
            <a:r>
              <a:rPr lang="en-US" dirty="0"/>
              <a:t>/</a:t>
            </a:r>
            <a:r>
              <a:rPr lang="en-US" dirty="0" err="1"/>
              <a:t>XamarinDevDays</a:t>
            </a:r>
            <a:endParaRPr lang="en-US" dirty="0"/>
          </a:p>
        </p:txBody>
      </p:sp>
    </p:spTree>
    <p:extLst>
      <p:ext uri="{BB962C8B-B14F-4D97-AF65-F5344CB8AC3E}">
        <p14:creationId xmlns:p14="http://schemas.microsoft.com/office/powerpoint/2010/main" val="1960254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Versions</a:t>
            </a:r>
          </a:p>
        </p:txBody>
      </p:sp>
      <p:sp>
        <p:nvSpPr>
          <p:cNvPr id="3" name="Content Placeholder 2"/>
          <p:cNvSpPr>
            <a:spLocks noGrp="1"/>
          </p:cNvSpPr>
          <p:nvPr>
            <p:ph sz="half" idx="1"/>
          </p:nvPr>
        </p:nvSpPr>
        <p:spPr/>
        <p:txBody>
          <a:bodyPr>
            <a:normAutofit lnSpcReduction="10000"/>
          </a:bodyPr>
          <a:lstStyle/>
          <a:p>
            <a:r>
              <a:rPr lang="en-US" dirty="0"/>
              <a:t>Pattern Matching</a:t>
            </a:r>
          </a:p>
          <a:p>
            <a:r>
              <a:rPr lang="en-US" dirty="0"/>
              <a:t>Records</a:t>
            </a:r>
          </a:p>
          <a:p>
            <a:r>
              <a:rPr lang="en-US" dirty="0"/>
              <a:t>With expressions</a:t>
            </a:r>
          </a:p>
          <a:p>
            <a:r>
              <a:rPr lang="en-US" dirty="0"/>
              <a:t>Non-null Reference Types</a:t>
            </a:r>
          </a:p>
          <a:p>
            <a:r>
              <a:rPr lang="en-US" dirty="0" err="1"/>
              <a:t>Async</a:t>
            </a:r>
            <a:r>
              <a:rPr lang="en-US" dirty="0"/>
              <a:t> Main</a:t>
            </a:r>
          </a:p>
          <a:p>
            <a:r>
              <a:rPr lang="en-US" dirty="0"/>
              <a:t>Address of Static</a:t>
            </a:r>
          </a:p>
          <a:p>
            <a:r>
              <a:rPr lang="en-US" dirty="0" err="1"/>
              <a:t>Bestest</a:t>
            </a:r>
            <a:r>
              <a:rPr lang="en-US" dirty="0"/>
              <a:t> </a:t>
            </a:r>
            <a:r>
              <a:rPr lang="en-US" dirty="0" err="1"/>
              <a:t>Betterness</a:t>
            </a:r>
            <a:endParaRPr lang="en-US" dirty="0"/>
          </a:p>
          <a:p>
            <a:r>
              <a:rPr lang="en-US" dirty="0"/>
              <a:t>private </a:t>
            </a:r>
            <a:r>
              <a:rPr lang="en-US" dirty="0" err="1"/>
              <a:t>protrected</a:t>
            </a:r>
            <a:endParaRPr lang="en-US" dirty="0"/>
          </a:p>
          <a:p>
            <a:r>
              <a:rPr lang="en-US" dirty="0"/>
              <a:t>Source Generation</a:t>
            </a:r>
          </a:p>
          <a:p>
            <a:endParaRPr lang="en-US" dirty="0"/>
          </a:p>
        </p:txBody>
      </p:sp>
      <p:sp>
        <p:nvSpPr>
          <p:cNvPr id="4" name="Content Placeholder 3"/>
          <p:cNvSpPr>
            <a:spLocks noGrp="1"/>
          </p:cNvSpPr>
          <p:nvPr>
            <p:ph sz="half" idx="2"/>
          </p:nvPr>
        </p:nvSpPr>
        <p:spPr/>
        <p:txBody>
          <a:bodyPr>
            <a:normAutofit lnSpcReduction="10000"/>
          </a:bodyPr>
          <a:lstStyle/>
          <a:p>
            <a:endParaRPr lang="en-US"/>
          </a:p>
        </p:txBody>
      </p:sp>
    </p:spTree>
    <p:extLst>
      <p:ext uri="{BB962C8B-B14F-4D97-AF65-F5344CB8AC3E}">
        <p14:creationId xmlns:p14="http://schemas.microsoft.com/office/powerpoint/2010/main" val="21483304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3"/>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lumMod val="75000"/>
                    <a:lumOff val="25000"/>
                  </a:schemeClr>
                </a:solidFill>
              </a:rPr>
              <a:t>Thank You! Questions?</a:t>
            </a:r>
            <a:endParaRPr lang="en-US" sz="7646" spc="0" dirty="0">
              <a:solidFill>
                <a:schemeClr val="tx1">
                  <a:lumMod val="75000"/>
                  <a:lumOff val="25000"/>
                </a:schemeClr>
              </a:solidFill>
              <a:latin typeface="+mn-lt"/>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6"/>
            <a:ext cx="503698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Sean Sparkman</a:t>
            </a:r>
          </a:p>
          <a:p>
            <a:r>
              <a:rPr lang="en-US" sz="1961" dirty="0">
                <a:latin typeface="+mj-lt"/>
                <a:cs typeface="Arial"/>
              </a:rPr>
              <a:t>Xamarin MVP / Team Lead / Senior Programmer</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0"/>
            <a:ext cx="9541633" cy="445443"/>
            <a:chOff x="1735137" y="5935662"/>
            <a:chExt cx="9732963" cy="454375"/>
          </a:xfrm>
        </p:grpSpPr>
        <p:sp>
          <p:nvSpPr>
            <p:cNvPr id="10" name="TextBox 9"/>
            <p:cNvSpPr txBox="1"/>
            <p:nvPr/>
          </p:nvSpPr>
          <p:spPr>
            <a:xfrm>
              <a:off x="1735137" y="5935662"/>
              <a:ext cx="2976564" cy="454375"/>
            </a:xfrm>
            <a:prstGeom prst="rect">
              <a:avLst/>
            </a:prstGeom>
            <a:noFill/>
          </p:spPr>
          <p:txBody>
            <a:bodyPr wrap="square" rtlCol="0">
              <a:spAutoFit/>
            </a:bodyPr>
            <a:lstStyle/>
            <a:p>
              <a:pPr>
                <a:lnSpc>
                  <a:spcPct val="130000"/>
                </a:lnSpc>
              </a:pPr>
              <a:r>
                <a:rPr lang="en-US" sz="1765">
                  <a:latin typeface="+mj-lt"/>
                  <a:cs typeface="Arial"/>
                </a:rPr>
                <a:t>sean.sparkman@gmail.com</a:t>
              </a:r>
              <a:endParaRPr lang="en-US" sz="1765" dirty="0">
                <a:latin typeface="+mj-lt"/>
                <a:cs typeface="Arial"/>
              </a:endParaRPr>
            </a:p>
          </p:txBody>
        </p:sp>
        <p:sp>
          <p:nvSpPr>
            <p:cNvPr id="11" name="TextBox 10"/>
            <p:cNvSpPr txBox="1"/>
            <p:nvPr/>
          </p:nvSpPr>
          <p:spPr>
            <a:xfrm>
              <a:off x="5833269" y="5935662"/>
              <a:ext cx="2024063" cy="45437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5437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seansparkman</a:t>
              </a:r>
              <a:endParaRPr lang="en-US" sz="1765" dirty="0">
                <a:latin typeface="+mj-lt"/>
                <a:cs typeface="Arial"/>
              </a:endParaRPr>
            </a:p>
          </p:txBody>
        </p:sp>
      </p:grpSp>
    </p:spTree>
    <p:extLst>
      <p:ext uri="{BB962C8B-B14F-4D97-AF65-F5344CB8AC3E}">
        <p14:creationId xmlns:p14="http://schemas.microsoft.com/office/powerpoint/2010/main" val="1230107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rogramming"/>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5589" y="2327924"/>
            <a:ext cx="8437326" cy="4017196"/>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95589" y="2473780"/>
            <a:ext cx="8437325" cy="3785652"/>
          </a:xfrm>
          <a:prstGeom prst="rect">
            <a:avLst/>
          </a:prstGeom>
          <a:noFill/>
        </p:spPr>
        <p:txBody>
          <a:bodyPr wrap="square" rtlCol="0" anchor="ctr">
            <a:spAutoFit/>
          </a:bodyPr>
          <a:lstStyle/>
          <a:p>
            <a:r>
              <a:rPr lang="en-US" sz="6000" dirty="0">
                <a:solidFill>
                  <a:schemeClr val="bg1">
                    <a:lumMod val="95000"/>
                  </a:schemeClr>
                </a:solidFill>
              </a:rPr>
              <a:t>C#</a:t>
            </a:r>
          </a:p>
          <a:p>
            <a:r>
              <a:rPr lang="en-US" sz="3600" dirty="0">
                <a:solidFill>
                  <a:schemeClr val="bg1">
                    <a:lumMod val="95000"/>
                  </a:schemeClr>
                </a:solidFill>
              </a:rPr>
              <a:t>Microsoft as part of its .NET initiative and is now a multi-paradigm standardized modernized language. Since its inception, C# has added over 50 features and continues to add more.</a:t>
            </a:r>
            <a:endParaRPr lang="en-US" sz="9600" dirty="0">
              <a:solidFill>
                <a:schemeClr val="bg1">
                  <a:lumMod val="95000"/>
                </a:schemeClr>
              </a:solidFill>
            </a:endParaRPr>
          </a:p>
        </p:txBody>
      </p:sp>
    </p:spTree>
    <p:extLst>
      <p:ext uri="{BB962C8B-B14F-4D97-AF65-F5344CB8AC3E}">
        <p14:creationId xmlns:p14="http://schemas.microsoft.com/office/powerpoint/2010/main" val="820049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1F497D"/>
                </a:solidFill>
              </a:rPr>
              <a:t>C# runs on 2.6 Billion Devices</a:t>
            </a:r>
          </a:p>
        </p:txBody>
      </p:sp>
      <p:pic>
        <p:nvPicPr>
          <p:cNvPr id="3" name="Picture 2" descr="all the device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2533" y="-856099"/>
            <a:ext cx="12746909" cy="5354867"/>
          </a:xfrm>
          <a:prstGeom prst="rect">
            <a:avLst/>
          </a:prstGeom>
        </p:spPr>
      </p:pic>
    </p:spTree>
    <p:extLst>
      <p:ext uri="{BB962C8B-B14F-4D97-AF65-F5344CB8AC3E}">
        <p14:creationId xmlns:p14="http://schemas.microsoft.com/office/powerpoint/2010/main" val="2393573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p>
        </p:txBody>
      </p:sp>
      <p:sp>
        <p:nvSpPr>
          <p:cNvPr id="3" name="Content Placeholder 2"/>
          <p:cNvSpPr>
            <a:spLocks noGrp="1"/>
          </p:cNvSpPr>
          <p:nvPr>
            <p:ph idx="1"/>
          </p:nvPr>
        </p:nvSpPr>
        <p:spPr/>
        <p:txBody>
          <a:bodyPr/>
          <a:lstStyle/>
          <a:p>
            <a:r>
              <a:rPr lang="en-US" dirty="0"/>
              <a:t>Object-Oriented</a:t>
            </a:r>
          </a:p>
          <a:p>
            <a:r>
              <a:rPr lang="en-US" dirty="0"/>
              <a:t>General Purpose</a:t>
            </a:r>
          </a:p>
          <a:p>
            <a:r>
              <a:rPr lang="en-US" dirty="0"/>
              <a:t>Modern</a:t>
            </a:r>
          </a:p>
          <a:p>
            <a:r>
              <a:rPr lang="en-US" dirty="0"/>
              <a:t>Still be developed</a:t>
            </a:r>
          </a:p>
          <a:p>
            <a:r>
              <a:rPr lang="en-US" dirty="0"/>
              <a:t>Current Version 7.0</a:t>
            </a:r>
          </a:p>
          <a:p>
            <a:pPr lvl="1"/>
            <a:r>
              <a:rPr lang="en-US" dirty="0"/>
              <a:t>Released March 7, 2017</a:t>
            </a:r>
          </a:p>
        </p:txBody>
      </p:sp>
      <p:pic>
        <p:nvPicPr>
          <p:cNvPr id="2052"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964" y="1280822"/>
            <a:ext cx="3895405" cy="3895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148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2.0</a:t>
            </a:r>
          </a:p>
        </p:txBody>
      </p:sp>
      <p:sp>
        <p:nvSpPr>
          <p:cNvPr id="3" name="Content Placeholder 2"/>
          <p:cNvSpPr>
            <a:spLocks noGrp="1"/>
          </p:cNvSpPr>
          <p:nvPr>
            <p:ph sz="half" idx="1"/>
          </p:nvPr>
        </p:nvSpPr>
        <p:spPr/>
        <p:txBody>
          <a:bodyPr>
            <a:normAutofit fontScale="85000" lnSpcReduction="20000"/>
          </a:bodyPr>
          <a:lstStyle/>
          <a:p>
            <a:r>
              <a:rPr lang="en-US" dirty="0"/>
              <a:t>Generics</a:t>
            </a:r>
          </a:p>
          <a:p>
            <a:r>
              <a:rPr lang="en-US" dirty="0"/>
              <a:t>Partial Types</a:t>
            </a:r>
          </a:p>
          <a:p>
            <a:r>
              <a:rPr lang="en-US" dirty="0"/>
              <a:t>Anonymous Methods</a:t>
            </a:r>
          </a:p>
          <a:p>
            <a:r>
              <a:rPr lang="en-US" dirty="0"/>
              <a:t>Iterators</a:t>
            </a:r>
          </a:p>
          <a:p>
            <a:r>
              <a:rPr lang="en-US" dirty="0"/>
              <a:t>Nullable Types</a:t>
            </a:r>
          </a:p>
          <a:p>
            <a:r>
              <a:rPr lang="en-US" dirty="0"/>
              <a:t>Getter/Setter Separate Accessibility</a:t>
            </a:r>
          </a:p>
          <a:p>
            <a:r>
              <a:rPr lang="en-US" dirty="0"/>
              <a:t>Method group conversions (delegates)</a:t>
            </a:r>
          </a:p>
          <a:p>
            <a:r>
              <a:rPr lang="en-US" dirty="0"/>
              <a:t>Co- and Contra-variances for delegates</a:t>
            </a:r>
          </a:p>
          <a:p>
            <a:r>
              <a:rPr lang="en-US" dirty="0"/>
              <a:t>Static Classes</a:t>
            </a:r>
          </a:p>
          <a:p>
            <a:r>
              <a:rPr lang="en-US" dirty="0"/>
              <a:t>Delegate inferences</a:t>
            </a:r>
          </a:p>
        </p:txBody>
      </p:sp>
      <p:sp>
        <p:nvSpPr>
          <p:cNvPr id="4" name="Content Placeholder 3"/>
          <p:cNvSpPr>
            <a:spLocks noGrp="1"/>
          </p:cNvSpPr>
          <p:nvPr>
            <p:ph sz="half" idx="2"/>
          </p:nvPr>
        </p:nvSpPr>
        <p:spPr/>
        <p:txBody>
          <a:bodyPr>
            <a:normAutofit fontScale="85000" lnSpcReduction="20000"/>
          </a:bodyPr>
          <a:lstStyle/>
          <a:p>
            <a:endParaRPr lang="en-US"/>
          </a:p>
        </p:txBody>
      </p:sp>
    </p:spTree>
    <p:extLst>
      <p:ext uri="{BB962C8B-B14F-4D97-AF65-F5344CB8AC3E}">
        <p14:creationId xmlns:p14="http://schemas.microsoft.com/office/powerpoint/2010/main" val="762521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2764</TotalTime>
  <Words>991</Words>
  <Application>Microsoft Macintosh PowerPoint</Application>
  <PresentationFormat>Widescreen</PresentationFormat>
  <Paragraphs>214</Paragraphs>
  <Slides>51</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51</vt:i4>
      </vt:variant>
    </vt:vector>
  </HeadingPairs>
  <TitlesOfParts>
    <vt:vector size="60" baseType="lpstr">
      <vt:lpstr>Calibri</vt:lpstr>
      <vt:lpstr>Calibri Light</vt:lpstr>
      <vt:lpstr>Helvetica</vt:lpstr>
      <vt:lpstr>Helvetica Light</vt:lpstr>
      <vt:lpstr>Segoe UI</vt:lpstr>
      <vt:lpstr>Arial</vt:lpstr>
      <vt:lpstr>Office Theme</vt:lpstr>
      <vt:lpstr>1_Office Theme</vt:lpstr>
      <vt:lpstr>2_Office Theme</vt:lpstr>
      <vt:lpstr>Sharpen Your C# Skills</vt:lpstr>
      <vt:lpstr>Sean Sparkman</vt:lpstr>
      <vt:lpstr>PowerPoint Presentation</vt:lpstr>
      <vt:lpstr>PowerPoint Presentation</vt:lpstr>
      <vt:lpstr>Xamarin Dev Days Dallas</vt:lpstr>
      <vt:lpstr>PowerPoint Presentation</vt:lpstr>
      <vt:lpstr>C# runs on 2.6 Billion Devices</vt:lpstr>
      <vt:lpstr>C#</vt:lpstr>
      <vt:lpstr>Version 2.0</vt:lpstr>
      <vt:lpstr>Generics</vt:lpstr>
      <vt:lpstr>Partial Types</vt:lpstr>
      <vt:lpstr>Anonymous Methods</vt:lpstr>
      <vt:lpstr>Iterators</vt:lpstr>
      <vt:lpstr>Nullable Types</vt:lpstr>
      <vt:lpstr>Getter/Setter Separate Accessibility</vt:lpstr>
      <vt:lpstr>Method Group Conversions (delegates)</vt:lpstr>
      <vt:lpstr>Static Classes</vt:lpstr>
      <vt:lpstr>Version 3.0</vt:lpstr>
      <vt:lpstr>Implicitly typed local variables</vt:lpstr>
      <vt:lpstr>Object and collection initializers</vt:lpstr>
      <vt:lpstr>Auto-Implemented properties</vt:lpstr>
      <vt:lpstr>Anonymous Types</vt:lpstr>
      <vt:lpstr>Extension Methods</vt:lpstr>
      <vt:lpstr>Query Expressions</vt:lpstr>
      <vt:lpstr>Lambda Expressions</vt:lpstr>
      <vt:lpstr>Expression Trees</vt:lpstr>
      <vt:lpstr>Partial Methods</vt:lpstr>
      <vt:lpstr>Version 4.0</vt:lpstr>
      <vt:lpstr>Dynamic Binding</vt:lpstr>
      <vt:lpstr>Named and optional parameters</vt:lpstr>
      <vt:lpstr>Version 5.0</vt:lpstr>
      <vt:lpstr>Asynchronous Methods</vt:lpstr>
      <vt:lpstr>Caller Info Attribute</vt:lpstr>
      <vt:lpstr>Version 6.0</vt:lpstr>
      <vt:lpstr>Compiler as a Service</vt:lpstr>
      <vt:lpstr>Exception Filters</vt:lpstr>
      <vt:lpstr>Auto property initializers</vt:lpstr>
      <vt:lpstr>Expression-bodied members</vt:lpstr>
      <vt:lpstr>Null propagator</vt:lpstr>
      <vt:lpstr>String Interpolation</vt:lpstr>
      <vt:lpstr>nameof operator</vt:lpstr>
      <vt:lpstr>Dictionary Initializer</vt:lpstr>
      <vt:lpstr>Version 7.0</vt:lpstr>
      <vt:lpstr>Local Functions</vt:lpstr>
      <vt:lpstr>Type switch</vt:lpstr>
      <vt:lpstr>Ref Returns</vt:lpstr>
      <vt:lpstr>Named tuples</vt:lpstr>
      <vt:lpstr>Out var</vt:lpstr>
      <vt:lpstr>Expression bodied… EVERYTHING!</vt:lpstr>
      <vt:lpstr>Future Versions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Sparkman</dc:creator>
  <cp:lastModifiedBy>Sean Sparkman</cp:lastModifiedBy>
  <cp:revision>12</cp:revision>
  <dcterms:created xsi:type="dcterms:W3CDTF">2017-03-28T23:59:40Z</dcterms:created>
  <dcterms:modified xsi:type="dcterms:W3CDTF">2017-04-06T01:39:45Z</dcterms:modified>
</cp:coreProperties>
</file>